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67" autoAdjust="0"/>
    <p:restoredTop sz="93034" autoAdjust="0"/>
  </p:normalViewPr>
  <p:slideViewPr>
    <p:cSldViewPr snapToGrid="0">
      <p:cViewPr varScale="1">
        <p:scale>
          <a:sx n="56" d="100"/>
          <a:sy n="56" d="100"/>
        </p:scale>
        <p:origin x="246" y="60"/>
      </p:cViewPr>
      <p:guideLst/>
    </p:cSldViewPr>
  </p:slideViewPr>
  <p:outlineViewPr>
    <p:cViewPr>
      <p:scale>
        <a:sx n="33" d="100"/>
        <a:sy n="33" d="100"/>
      </p:scale>
      <p:origin x="0" y="-643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02/20/2020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5518A9-B687-4302-9395-2322403C6656}" type="datetimeFigureOut">
              <a:rPr lang="en-US" dirty="0"/>
              <a:t>02/20/2020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99A684-0CB7-41E9-A4DF-5D1C2CA5BF6F}" type="datetimeFigureOut">
              <a:rPr lang="en-US" dirty="0"/>
              <a:t>02/20/2020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DD7C35-9E19-4518-A4B2-3B09CD8CC756}" type="datetimeFigureOut">
              <a:rPr lang="en-US" dirty="0"/>
              <a:t>02/20/2020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196DA8-8897-4DDF-BFB6-5D83863C837A}" type="datetimeFigureOut">
              <a:rPr lang="en-US" dirty="0"/>
              <a:t>02/20/2020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CBBA708-C5F0-412D-90E2-1919F0D196AE}" type="datetimeFigureOut">
              <a:rPr lang="en-US" dirty="0"/>
              <a:t>02/20/2020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A9C8F8FA-EF43-4642-9368-3F4E33039BD9}" type="datetimeFigureOut">
              <a:rPr lang="en-US" dirty="0"/>
              <a:t>02/20/2020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02/20/2020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02/20/2020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02/20/2020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EB9C5D3-0140-4E75-8D7F-C0623D06DFD7}" type="datetimeFigureOut">
              <a:rPr lang="en-US" dirty="0"/>
              <a:t>02/20/2020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02/20/2020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02/20/2020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02/20/2020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02/20/2020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AE0757-B101-4811-9189-10EB2F458E2D}" type="datetimeFigureOut">
              <a:rPr lang="en-US" dirty="0"/>
              <a:t>02/20/2020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EBDC078-589F-40E3-816C-EE21D62B5BBA}" type="datetimeFigureOut">
              <a:rPr lang="en-US" dirty="0"/>
              <a:t>02/20/2020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02/20/2020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hrq.gov/hai/patient-safety-resources/cre-toolkit/index.html" TargetMode="External"/><Relationship Id="rId2" Type="http://schemas.openxmlformats.org/officeDocument/2006/relationships/hyperlink" Target="https://www.cdc.gov/hai/pdfs/cre/CRE-guidance-508.pdf" TargetMode="External"/><Relationship Id="rId1" Type="http://schemas.openxmlformats.org/officeDocument/2006/relationships/slideLayout" Target="../slideLayouts/slideLayout2.xml"/><Relationship Id="rId4" Type="http://schemas.openxmlformats.org/officeDocument/2006/relationships/hyperlink" Target="https://www.cdc.gov/hai/pdfs/toolkits/Interfacility-IC-Transfer-Form-508.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err="1"/>
              <a:t>Carbapenem</a:t>
            </a:r>
            <a:r>
              <a:rPr lang="en-US" sz="4000" dirty="0"/>
              <a:t>-resistant </a:t>
            </a:r>
            <a:r>
              <a:rPr lang="en-US" sz="4000" dirty="0" err="1"/>
              <a:t>Enterobacteriaceae</a:t>
            </a:r>
            <a:r>
              <a:rPr lang="en-US" sz="4000" dirty="0"/>
              <a:t> (CRE) Isolation</a:t>
            </a:r>
          </a:p>
        </p:txBody>
      </p:sp>
      <p:sp>
        <p:nvSpPr>
          <p:cNvPr id="3" name="Subtitle 2"/>
          <p:cNvSpPr>
            <a:spLocks noGrp="1"/>
          </p:cNvSpPr>
          <p:nvPr>
            <p:ph type="subTitle" idx="1"/>
          </p:nvPr>
        </p:nvSpPr>
        <p:spPr/>
        <p:txBody>
          <a:bodyPr>
            <a:normAutofit fontScale="92500" lnSpcReduction="10000"/>
          </a:bodyPr>
          <a:lstStyle/>
          <a:p>
            <a:r>
              <a:rPr lang="en-US" dirty="0"/>
              <a:t>Jennifer Sanguinet, Co-Chair, NVASP</a:t>
            </a:r>
          </a:p>
          <a:p>
            <a:r>
              <a:rPr lang="en-US" dirty="0"/>
              <a:t>BSIS, FAPIC, MBA-HCM</a:t>
            </a:r>
          </a:p>
          <a:p>
            <a:r>
              <a:rPr lang="en-US" dirty="0"/>
              <a:t>Director Infection Prevention, Sunrise Hospital</a:t>
            </a:r>
          </a:p>
          <a:p>
            <a:endParaRPr lang="en-US" dirty="0"/>
          </a:p>
        </p:txBody>
      </p:sp>
    </p:spTree>
    <p:extLst>
      <p:ext uri="{BB962C8B-B14F-4D97-AF65-F5344CB8AC3E}">
        <p14:creationId xmlns:p14="http://schemas.microsoft.com/office/powerpoint/2010/main" val="2887644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References:</a:t>
            </a:r>
          </a:p>
          <a:p>
            <a:pPr marL="0" indent="0">
              <a:buNone/>
            </a:pPr>
            <a:r>
              <a:rPr lang="en-US" dirty="0" smtClean="0"/>
              <a:t>CDC: Facility Guidance for Control of </a:t>
            </a:r>
            <a:r>
              <a:rPr lang="en-US" dirty="0" err="1" smtClean="0"/>
              <a:t>Carbapenem</a:t>
            </a:r>
            <a:r>
              <a:rPr lang="en-US" dirty="0" smtClean="0"/>
              <a:t>-resistant </a:t>
            </a:r>
            <a:r>
              <a:rPr lang="en-US" dirty="0" err="1" smtClean="0"/>
              <a:t>Enterobacteriaceae</a:t>
            </a:r>
            <a:r>
              <a:rPr lang="en-US" dirty="0" smtClean="0"/>
              <a:t> (CRE) updated </a:t>
            </a:r>
            <a:r>
              <a:rPr lang="en-US" dirty="0"/>
              <a:t>November 2015 </a:t>
            </a:r>
            <a:r>
              <a:rPr lang="en-US" dirty="0">
                <a:hlinkClick r:id="rId2"/>
              </a:rPr>
              <a:t>https://</a:t>
            </a:r>
            <a:r>
              <a:rPr lang="en-US" dirty="0" smtClean="0">
                <a:hlinkClick r:id="rId2"/>
              </a:rPr>
              <a:t>www.cdc.gov/hai/pdfs/cre/CRE-guidance-508.pdf</a:t>
            </a:r>
            <a:endParaRPr lang="en-US" dirty="0" smtClean="0"/>
          </a:p>
          <a:p>
            <a:pPr marL="0" indent="0">
              <a:buNone/>
            </a:pPr>
            <a:endParaRPr lang="en-US" dirty="0" smtClean="0"/>
          </a:p>
          <a:p>
            <a:pPr marL="0" indent="0">
              <a:buNone/>
            </a:pPr>
            <a:endParaRPr lang="en-US" dirty="0"/>
          </a:p>
          <a:p>
            <a:pPr marL="0" indent="0">
              <a:buNone/>
            </a:pPr>
            <a:r>
              <a:rPr lang="en-US" dirty="0" smtClean="0"/>
              <a:t>AHRQ CRE Control and </a:t>
            </a:r>
            <a:r>
              <a:rPr lang="en-US" dirty="0"/>
              <a:t>Prevention Toolkit </a:t>
            </a:r>
            <a:r>
              <a:rPr lang="en-US" dirty="0">
                <a:hlinkClick r:id="rId3"/>
              </a:rPr>
              <a:t>https://</a:t>
            </a:r>
            <a:r>
              <a:rPr lang="en-US" dirty="0" smtClean="0">
                <a:hlinkClick r:id="rId3"/>
              </a:rPr>
              <a:t>www.ahrq.gov/hai/patient-safety-resources/cre-toolkit/index.html</a:t>
            </a:r>
            <a:endParaRPr lang="en-US" dirty="0" smtClean="0"/>
          </a:p>
          <a:p>
            <a:pPr marL="0" indent="0">
              <a:buNone/>
            </a:pPr>
            <a:endParaRPr lang="en-US" dirty="0"/>
          </a:p>
          <a:p>
            <a:pPr marL="0" indent="0">
              <a:buNone/>
            </a:pPr>
            <a:r>
              <a:rPr lang="en-US" dirty="0" smtClean="0"/>
              <a:t>Inter-facility transfer </a:t>
            </a:r>
            <a:r>
              <a:rPr lang="en-US" dirty="0"/>
              <a:t>form example: </a:t>
            </a:r>
            <a:r>
              <a:rPr lang="en-US" dirty="0">
                <a:hlinkClick r:id="rId4"/>
              </a:rPr>
              <a:t>https://</a:t>
            </a:r>
            <a:r>
              <a:rPr lang="en-US" dirty="0" smtClean="0">
                <a:hlinkClick r:id="rId4"/>
              </a:rPr>
              <a:t>www.cdc.gov/hai/pdfs/toolkits/Interfacility-IC-Transfer-Form-508.pdf</a:t>
            </a:r>
            <a:endParaRPr lang="en-US" dirty="0" smtClean="0"/>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572789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Worry?</a:t>
            </a:r>
          </a:p>
        </p:txBody>
      </p:sp>
      <p:sp>
        <p:nvSpPr>
          <p:cNvPr id="3" name="Content Placeholder 2"/>
          <p:cNvSpPr>
            <a:spLocks noGrp="1"/>
          </p:cNvSpPr>
          <p:nvPr>
            <p:ph idx="1"/>
          </p:nvPr>
        </p:nvSpPr>
        <p:spPr/>
        <p:txBody>
          <a:bodyPr/>
          <a:lstStyle/>
          <a:p>
            <a:r>
              <a:rPr lang="en-US" dirty="0"/>
              <a:t>CRE is associated with mortality</a:t>
            </a:r>
            <a:r>
              <a:rPr lang="en-US" baseline="0" dirty="0"/>
              <a:t> rates up to 50%</a:t>
            </a:r>
          </a:p>
          <a:p>
            <a:r>
              <a:rPr lang="en-US" baseline="0" dirty="0" err="1"/>
              <a:t>Enterobacteriaceae</a:t>
            </a:r>
            <a:r>
              <a:rPr lang="en-US" baseline="0" dirty="0"/>
              <a:t> are known to be a common cause of community-associated infections</a:t>
            </a:r>
          </a:p>
          <a:p>
            <a:r>
              <a:rPr lang="en-US" dirty="0"/>
              <a:t>CRE have historically primarily been associated with healthcare-acquired/associated infections or exposure</a:t>
            </a:r>
          </a:p>
          <a:p>
            <a:endParaRPr lang="en-US" dirty="0"/>
          </a:p>
          <a:p>
            <a:pPr marL="0" indent="0">
              <a:buNone/>
            </a:pPr>
            <a:r>
              <a:rPr lang="en-US" dirty="0"/>
              <a:t>BUT SO WAS MRSA ONCE………</a:t>
            </a:r>
          </a:p>
          <a:p>
            <a:pPr marL="0" indent="0">
              <a:buNone/>
            </a:pPr>
            <a:endParaRPr lang="en-US" dirty="0"/>
          </a:p>
        </p:txBody>
      </p:sp>
    </p:spTree>
    <p:extLst>
      <p:ext uri="{BB962C8B-B14F-4D97-AF65-F5344CB8AC3E}">
        <p14:creationId xmlns:p14="http://schemas.microsoft.com/office/powerpoint/2010/main" val="3770659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a:t>
            </a:r>
            <a:r>
              <a:rPr lang="en-US" baseline="0" dirty="0"/>
              <a:t> Definition</a:t>
            </a:r>
            <a:endParaRPr lang="en-US" dirty="0"/>
          </a:p>
        </p:txBody>
      </p:sp>
      <p:sp>
        <p:nvSpPr>
          <p:cNvPr id="3" name="Content Placeholder 2"/>
          <p:cNvSpPr>
            <a:spLocks noGrp="1"/>
          </p:cNvSpPr>
          <p:nvPr>
            <p:ph idx="1"/>
          </p:nvPr>
        </p:nvSpPr>
        <p:spPr/>
        <p:txBody>
          <a:bodyPr>
            <a:normAutofit lnSpcReduction="10000"/>
          </a:bodyPr>
          <a:lstStyle/>
          <a:p>
            <a:r>
              <a:rPr lang="en-US" dirty="0"/>
              <a:t>CDC defines</a:t>
            </a:r>
            <a:r>
              <a:rPr lang="en-US" baseline="0" dirty="0"/>
              <a:t> CRE as </a:t>
            </a:r>
            <a:r>
              <a:rPr lang="en-US" baseline="0" dirty="0" err="1"/>
              <a:t>Enterobacteriaceae</a:t>
            </a:r>
            <a:r>
              <a:rPr lang="en-US" baseline="0" dirty="0"/>
              <a:t> that are:</a:t>
            </a:r>
          </a:p>
          <a:p>
            <a:pPr lvl="1"/>
            <a:r>
              <a:rPr lang="en-US" dirty="0"/>
              <a:t>Resistant to any </a:t>
            </a:r>
            <a:r>
              <a:rPr lang="en-US" dirty="0" err="1"/>
              <a:t>carbapenem</a:t>
            </a:r>
            <a:r>
              <a:rPr lang="en-US" dirty="0"/>
              <a:t> antimicrobial (i.e., minimum inhibitory concentrations of ≥4 mcg/ml for </a:t>
            </a:r>
            <a:r>
              <a:rPr lang="en-US" dirty="0" err="1"/>
              <a:t>doripenem</a:t>
            </a:r>
            <a:r>
              <a:rPr lang="en-US" dirty="0"/>
              <a:t>, </a:t>
            </a:r>
            <a:r>
              <a:rPr lang="en-US" dirty="0" err="1"/>
              <a:t>meropenem</a:t>
            </a:r>
            <a:r>
              <a:rPr lang="en-US" dirty="0"/>
              <a:t>, or </a:t>
            </a:r>
            <a:r>
              <a:rPr lang="en-US" dirty="0" err="1"/>
              <a:t>imipenem</a:t>
            </a:r>
            <a:r>
              <a:rPr lang="en-US" dirty="0"/>
              <a:t> OR ≥2 mcg/ml for </a:t>
            </a:r>
            <a:r>
              <a:rPr lang="en-US" dirty="0" err="1"/>
              <a:t>ertapenem</a:t>
            </a:r>
            <a:r>
              <a:rPr lang="en-US" dirty="0"/>
              <a:t>)</a:t>
            </a:r>
          </a:p>
          <a:p>
            <a:pPr marL="457200" lvl="1" indent="0">
              <a:buNone/>
            </a:pPr>
            <a:r>
              <a:rPr lang="en-US" dirty="0"/>
              <a:t>OR</a:t>
            </a:r>
          </a:p>
          <a:p>
            <a:pPr lvl="1"/>
            <a:r>
              <a:rPr lang="en-US" dirty="0"/>
              <a:t>Documented to produce </a:t>
            </a:r>
            <a:r>
              <a:rPr lang="en-US" dirty="0" err="1"/>
              <a:t>carbapenemase</a:t>
            </a:r>
            <a:endParaRPr lang="en-US" dirty="0"/>
          </a:p>
          <a:p>
            <a:pPr lvl="1"/>
            <a:endParaRPr lang="en-US" dirty="0"/>
          </a:p>
          <a:p>
            <a:r>
              <a:rPr lang="en-US" dirty="0"/>
              <a:t>In addition: </a:t>
            </a:r>
          </a:p>
          <a:p>
            <a:pPr lvl="1">
              <a:lnSpc>
                <a:spcPct val="100000"/>
              </a:lnSpc>
            </a:pPr>
            <a:r>
              <a:rPr lang="en-US" dirty="0"/>
              <a:t>For bacteria that have intrinsic </a:t>
            </a:r>
            <a:r>
              <a:rPr lang="en-US" dirty="0" err="1"/>
              <a:t>imipenem</a:t>
            </a:r>
            <a:r>
              <a:rPr lang="en-US" dirty="0"/>
              <a:t> </a:t>
            </a:r>
            <a:r>
              <a:rPr lang="en-US" dirty="0" err="1"/>
              <a:t>nonsusceptibility</a:t>
            </a:r>
            <a:r>
              <a:rPr lang="en-US" dirty="0"/>
              <a:t> (i.e., </a:t>
            </a:r>
            <a:r>
              <a:rPr lang="en-US" dirty="0" err="1"/>
              <a:t>Morganella</a:t>
            </a:r>
            <a:r>
              <a:rPr lang="en-US" dirty="0"/>
              <a:t> </a:t>
            </a:r>
            <a:r>
              <a:rPr lang="en-US" dirty="0" err="1"/>
              <a:t>morganii</a:t>
            </a:r>
            <a:r>
              <a:rPr lang="en-US" dirty="0"/>
              <a:t>, Proteus spp., </a:t>
            </a:r>
            <a:r>
              <a:rPr lang="en-US" dirty="0" err="1"/>
              <a:t>Providencia</a:t>
            </a:r>
            <a:r>
              <a:rPr lang="en-US" dirty="0"/>
              <a:t> spp.), resistance to </a:t>
            </a:r>
            <a:r>
              <a:rPr lang="en-US" dirty="0" err="1"/>
              <a:t>carbapenems</a:t>
            </a:r>
            <a:r>
              <a:rPr lang="en-US" dirty="0"/>
              <a:t> other than </a:t>
            </a:r>
            <a:r>
              <a:rPr lang="en-US" dirty="0" err="1"/>
              <a:t>imipenem</a:t>
            </a:r>
            <a:r>
              <a:rPr lang="en-US" dirty="0"/>
              <a:t> is required. </a:t>
            </a:r>
          </a:p>
          <a:p>
            <a:pPr lvl="1"/>
            <a:endParaRPr lang="en-US" dirty="0"/>
          </a:p>
        </p:txBody>
      </p:sp>
    </p:spTree>
    <p:extLst>
      <p:ext uri="{BB962C8B-B14F-4D97-AF65-F5344CB8AC3E}">
        <p14:creationId xmlns:p14="http://schemas.microsoft.com/office/powerpoint/2010/main" val="703780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Surveillance</a:t>
            </a:r>
          </a:p>
        </p:txBody>
      </p:sp>
      <p:sp>
        <p:nvSpPr>
          <p:cNvPr id="3" name="Content Placeholder 2"/>
          <p:cNvSpPr>
            <a:spLocks noGrp="1"/>
          </p:cNvSpPr>
          <p:nvPr>
            <p:ph idx="1"/>
          </p:nvPr>
        </p:nvSpPr>
        <p:spPr/>
        <p:txBody>
          <a:bodyPr>
            <a:normAutofit lnSpcReduction="10000"/>
          </a:bodyPr>
          <a:lstStyle/>
          <a:p>
            <a:r>
              <a:rPr lang="en-US" dirty="0"/>
              <a:t>Identify through microbiology in conjunction with infection prevention routine surveillance</a:t>
            </a:r>
          </a:p>
          <a:p>
            <a:r>
              <a:rPr lang="en-US" dirty="0"/>
              <a:t>Quantify on a regular basis (annually or biannually) to determine number or proportion within a facility</a:t>
            </a:r>
          </a:p>
          <a:p>
            <a:r>
              <a:rPr lang="en-US" dirty="0"/>
              <a:t>Consider basic epidemiology review of cases to determine commonalities among exposures, wards, facilities, etc.</a:t>
            </a:r>
          </a:p>
          <a:p>
            <a:r>
              <a:rPr lang="en-US" dirty="0"/>
              <a:t>In Nevada, the Health Department will follow up with the facility on lab positive cases, however it is suggested to report any positive cases proactively. Soon mandatory reporting of CRE will be implemented.</a:t>
            </a:r>
          </a:p>
        </p:txBody>
      </p:sp>
    </p:spTree>
    <p:extLst>
      <p:ext uri="{BB962C8B-B14F-4D97-AF65-F5344CB8AC3E}">
        <p14:creationId xmlns:p14="http://schemas.microsoft.com/office/powerpoint/2010/main" val="3123601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Intervention: Hand Hygiene</a:t>
            </a:r>
          </a:p>
        </p:txBody>
      </p:sp>
      <p:sp>
        <p:nvSpPr>
          <p:cNvPr id="3" name="Content Placeholder 2"/>
          <p:cNvSpPr>
            <a:spLocks noGrp="1"/>
          </p:cNvSpPr>
          <p:nvPr>
            <p:ph idx="1"/>
          </p:nvPr>
        </p:nvSpPr>
        <p:spPr/>
        <p:txBody>
          <a:bodyPr>
            <a:normAutofit/>
          </a:bodyPr>
          <a:lstStyle/>
          <a:p>
            <a:r>
              <a:rPr lang="en-US" sz="2800" dirty="0"/>
              <a:t>Promote staff ownership</a:t>
            </a:r>
          </a:p>
          <a:p>
            <a:r>
              <a:rPr lang="en-US" sz="2800" dirty="0"/>
              <a:t>Monitor adherence and communicate the rates directly</a:t>
            </a:r>
          </a:p>
          <a:p>
            <a:r>
              <a:rPr lang="en-US" sz="2800" dirty="0"/>
              <a:t>Provide immediate, none punitive feedback for missed opportunities</a:t>
            </a:r>
          </a:p>
          <a:p>
            <a:r>
              <a:rPr lang="en-US" sz="2800" dirty="0"/>
              <a:t>Be sure products are well stocked including towels, soap, and alcohol-based hand sanitizer.</a:t>
            </a:r>
          </a:p>
          <a:p>
            <a:r>
              <a:rPr lang="en-US" sz="2800" dirty="0"/>
              <a:t>Be the example you expect of others</a:t>
            </a:r>
          </a:p>
          <a:p>
            <a:endParaRPr lang="en-US" sz="2800" dirty="0"/>
          </a:p>
        </p:txBody>
      </p:sp>
    </p:spTree>
    <p:extLst>
      <p:ext uri="{BB962C8B-B14F-4D97-AF65-F5344CB8AC3E}">
        <p14:creationId xmlns:p14="http://schemas.microsoft.com/office/powerpoint/2010/main" val="942066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Intervention: Contact Precautions</a:t>
            </a:r>
          </a:p>
        </p:txBody>
      </p:sp>
      <p:sp>
        <p:nvSpPr>
          <p:cNvPr id="3" name="Content Placeholder 2"/>
          <p:cNvSpPr>
            <a:spLocks noGrp="1"/>
          </p:cNvSpPr>
          <p:nvPr>
            <p:ph idx="1"/>
          </p:nvPr>
        </p:nvSpPr>
        <p:spPr/>
        <p:txBody>
          <a:bodyPr>
            <a:normAutofit lnSpcReduction="10000"/>
          </a:bodyPr>
          <a:lstStyle/>
          <a:p>
            <a:r>
              <a:rPr lang="en-US" sz="2800" dirty="0"/>
              <a:t>All patients colonized or infected with CRE should be placed on contact precautions, patient and family education is paramount</a:t>
            </a:r>
          </a:p>
          <a:p>
            <a:r>
              <a:rPr lang="en-US" sz="2800" dirty="0"/>
              <a:t>Wash hands Before PPE Donning</a:t>
            </a:r>
          </a:p>
          <a:p>
            <a:r>
              <a:rPr lang="en-US" sz="2800" dirty="0"/>
              <a:t>Gloves &amp; Gowns Upon Entry for all</a:t>
            </a:r>
          </a:p>
          <a:p>
            <a:r>
              <a:rPr lang="en-US" sz="2800" dirty="0"/>
              <a:t>Remove Gloves &amp; Gowns upon Exit &amp; Wash hands</a:t>
            </a:r>
          </a:p>
          <a:p>
            <a:r>
              <a:rPr lang="en-US" sz="2800" dirty="0"/>
              <a:t>Contact Precautions are intended to limit the organism transmission outside of the patient room</a:t>
            </a:r>
          </a:p>
        </p:txBody>
      </p:sp>
    </p:spTree>
    <p:extLst>
      <p:ext uri="{BB962C8B-B14F-4D97-AF65-F5344CB8AC3E}">
        <p14:creationId xmlns:p14="http://schemas.microsoft.com/office/powerpoint/2010/main" val="2002656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a:t>
            </a:r>
            <a:r>
              <a:rPr lang="en-US" baseline="0" dirty="0"/>
              <a:t> Precautions for how long?</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a:t>Recommendations per SHEA/CDC &amp; NVASP are Contact precautions should be maintained until:</a:t>
            </a:r>
          </a:p>
          <a:p>
            <a:pPr lvl="1"/>
            <a:r>
              <a:rPr lang="en-US" sz="2800" dirty="0"/>
              <a:t>Patient is off antibiotics and asymptomatic</a:t>
            </a:r>
          </a:p>
          <a:p>
            <a:pPr lvl="1"/>
            <a:r>
              <a:rPr lang="en-US" sz="2800" dirty="0"/>
              <a:t>At least 3-6 months has passed since the last positive result</a:t>
            </a:r>
          </a:p>
          <a:p>
            <a:pPr lvl="1"/>
            <a:r>
              <a:rPr lang="en-US" sz="2800" dirty="0"/>
              <a:t>Patient is no longer within the index hospital stay when the organism was identified- if feasible</a:t>
            </a:r>
          </a:p>
          <a:p>
            <a:pPr lvl="1"/>
            <a:r>
              <a:rPr lang="en-US" sz="2800" dirty="0"/>
              <a:t>Patient is negative on at least two separate occasions for surveillance rectal cultures during the 3 to 6 month observation period</a:t>
            </a:r>
          </a:p>
          <a:p>
            <a:pPr marL="0" indent="0">
              <a:buNone/>
            </a:pPr>
            <a:endParaRPr lang="en-US" dirty="0"/>
          </a:p>
        </p:txBody>
      </p:sp>
    </p:spTree>
    <p:extLst>
      <p:ext uri="{BB962C8B-B14F-4D97-AF65-F5344CB8AC3E}">
        <p14:creationId xmlns:p14="http://schemas.microsoft.com/office/powerpoint/2010/main" val="2375315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Interventions</a:t>
            </a:r>
          </a:p>
        </p:txBody>
      </p:sp>
      <p:sp>
        <p:nvSpPr>
          <p:cNvPr id="3" name="Content Placeholder 2"/>
          <p:cNvSpPr>
            <a:spLocks noGrp="1"/>
          </p:cNvSpPr>
          <p:nvPr>
            <p:ph idx="1"/>
          </p:nvPr>
        </p:nvSpPr>
        <p:spPr/>
        <p:txBody>
          <a:bodyPr>
            <a:normAutofit fontScale="92500"/>
          </a:bodyPr>
          <a:lstStyle/>
          <a:p>
            <a:r>
              <a:rPr lang="en-US" dirty="0"/>
              <a:t>Education of Healthcare Workers in PPE, Isolation</a:t>
            </a:r>
            <a:r>
              <a:rPr lang="en-US" baseline="0" dirty="0"/>
              <a:t> (why, who and duration), and risks of transmission</a:t>
            </a:r>
          </a:p>
          <a:p>
            <a:r>
              <a:rPr lang="en-US" baseline="0" dirty="0"/>
              <a:t>Assure all high contact room points are sanitized by staff daily</a:t>
            </a:r>
          </a:p>
          <a:p>
            <a:r>
              <a:rPr lang="en-US" baseline="0" dirty="0"/>
              <a:t>Minimize invasive devices. Use Disposables</a:t>
            </a:r>
          </a:p>
          <a:p>
            <a:r>
              <a:rPr lang="en-US" baseline="0" dirty="0"/>
              <a:t>Early Notification from lab to infection prevention</a:t>
            </a:r>
          </a:p>
          <a:p>
            <a:r>
              <a:rPr lang="en-US" baseline="0" dirty="0"/>
              <a:t>Bathe patients with Chlorhexidine 2%</a:t>
            </a:r>
          </a:p>
          <a:p>
            <a:r>
              <a:rPr lang="en-US" baseline="0" dirty="0"/>
              <a:t>Screening Contacts should be done based on links to colonized patients</a:t>
            </a:r>
          </a:p>
          <a:p>
            <a:r>
              <a:rPr lang="en-US" baseline="0" dirty="0"/>
              <a:t>Active surveillance should be done for high risk admissions from known high risk populations</a:t>
            </a:r>
          </a:p>
        </p:txBody>
      </p:sp>
    </p:spTree>
    <p:extLst>
      <p:ext uri="{BB962C8B-B14F-4D97-AF65-F5344CB8AC3E}">
        <p14:creationId xmlns:p14="http://schemas.microsoft.com/office/powerpoint/2010/main" val="4035115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a:t>
            </a:r>
            <a:r>
              <a:rPr lang="en-US" baseline="0" dirty="0"/>
              <a:t> IS KEY</a:t>
            </a:r>
            <a:endParaRPr lang="en-US" dirty="0"/>
          </a:p>
        </p:txBody>
      </p:sp>
      <p:sp>
        <p:nvSpPr>
          <p:cNvPr id="3" name="Content Placeholder 2"/>
          <p:cNvSpPr>
            <a:spLocks noGrp="1"/>
          </p:cNvSpPr>
          <p:nvPr>
            <p:ph idx="1"/>
          </p:nvPr>
        </p:nvSpPr>
        <p:spPr/>
        <p:txBody>
          <a:bodyPr>
            <a:normAutofit fontScale="92500" lnSpcReduction="10000"/>
          </a:bodyPr>
          <a:lstStyle/>
          <a:p>
            <a:r>
              <a:rPr lang="en-US" dirty="0"/>
              <a:t>Communication within Nevada</a:t>
            </a:r>
            <a:r>
              <a:rPr lang="en-US" baseline="0" dirty="0"/>
              <a:t> should be done using the </a:t>
            </a:r>
            <a:r>
              <a:rPr lang="en-US" u="sng" baseline="0" dirty="0"/>
              <a:t>Infection Control Transfer </a:t>
            </a:r>
            <a:r>
              <a:rPr lang="en-US" u="sng" dirty="0"/>
              <a:t>F</a:t>
            </a:r>
            <a:r>
              <a:rPr lang="en-US" u="sng" baseline="0" dirty="0"/>
              <a:t>orm</a:t>
            </a:r>
            <a:r>
              <a:rPr lang="en-US" baseline="0" dirty="0"/>
              <a:t> where the information can easily be checked off and caregiver to caregiver notification occurs</a:t>
            </a:r>
          </a:p>
          <a:p>
            <a:r>
              <a:rPr lang="en-US" dirty="0"/>
              <a:t>Reiterate to staff that in the transfer report the CRE must be referred to and the need for contact isolation must be part of the information that the sending nurse communicates. If they also include a reference to the </a:t>
            </a:r>
            <a:r>
              <a:rPr lang="en-US" u="sng" dirty="0"/>
              <a:t>Infection Control Transfer Form</a:t>
            </a:r>
            <a:r>
              <a:rPr lang="en-US" dirty="0"/>
              <a:t> for contact information of the facility IP, it will help their IP with any questions. Attach all positive cultures in the transfer packet</a:t>
            </a:r>
            <a:r>
              <a:rPr lang="en-US" dirty="0" smtClean="0"/>
              <a:t>.</a:t>
            </a:r>
          </a:p>
          <a:p>
            <a:endParaRPr lang="en-US" baseline="0" dirty="0"/>
          </a:p>
          <a:p>
            <a:r>
              <a:rPr lang="en-US" baseline="0" dirty="0"/>
              <a:t>Ensure all readmitted patients can be identified easily by history</a:t>
            </a:r>
          </a:p>
        </p:txBody>
      </p:sp>
    </p:spTree>
    <p:extLst>
      <p:ext uri="{BB962C8B-B14F-4D97-AF65-F5344CB8AC3E}">
        <p14:creationId xmlns:p14="http://schemas.microsoft.com/office/powerpoint/2010/main" val="748962595"/>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TM04033917[[fn=Berlin]]</Template>
  <TotalTime>1781</TotalTime>
  <Words>626</Words>
  <Application>Microsoft Office PowerPoint</Application>
  <PresentationFormat>Widescreen</PresentationFormat>
  <Paragraphs>63</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Trebuchet MS</vt:lpstr>
      <vt:lpstr>Berlin</vt:lpstr>
      <vt:lpstr>Carbapenem-resistant Enterobacteriaceae (CRE) Isolation</vt:lpstr>
      <vt:lpstr>Why Worry?</vt:lpstr>
      <vt:lpstr>CRE Definition</vt:lpstr>
      <vt:lpstr>Surveillance</vt:lpstr>
      <vt:lpstr>Intervention: Hand Hygiene</vt:lpstr>
      <vt:lpstr>Intervention: Contact Precautions</vt:lpstr>
      <vt:lpstr>Contact Precautions for how long?</vt:lpstr>
      <vt:lpstr>Other Interventions</vt:lpstr>
      <vt:lpstr>COMMUNICATION IS KEY</vt:lpstr>
      <vt:lpstr>Thank you!</vt:lpstr>
    </vt:vector>
  </TitlesOfParts>
  <Company>HCA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Carbapenem-resistant Enterobacteriaceae (CRE) Isolation</dc:title>
  <dc:creator>Sanguinet Jennifer</dc:creator>
  <cp:lastModifiedBy>Sanguinet Jennifer</cp:lastModifiedBy>
  <cp:revision>14</cp:revision>
  <dcterms:created xsi:type="dcterms:W3CDTF">2020-01-06T22:27:31Z</dcterms:created>
  <dcterms:modified xsi:type="dcterms:W3CDTF">2020-02-20T23:50:01Z</dcterms:modified>
</cp:coreProperties>
</file>