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86" r:id="rId3"/>
    <p:sldId id="293" r:id="rId4"/>
    <p:sldId id="268" r:id="rId5"/>
    <p:sldId id="277" r:id="rId6"/>
    <p:sldId id="257" r:id="rId7"/>
    <p:sldId id="278" r:id="rId8"/>
    <p:sldId id="258" r:id="rId9"/>
    <p:sldId id="279" r:id="rId10"/>
    <p:sldId id="259" r:id="rId11"/>
    <p:sldId id="281" r:id="rId12"/>
    <p:sldId id="260" r:id="rId13"/>
    <p:sldId id="282" r:id="rId14"/>
    <p:sldId id="283" r:id="rId15"/>
    <p:sldId id="261" r:id="rId16"/>
    <p:sldId id="285" r:id="rId17"/>
    <p:sldId id="287" r:id="rId18"/>
    <p:sldId id="263" r:id="rId19"/>
    <p:sldId id="264" r:id="rId20"/>
    <p:sldId id="289" r:id="rId21"/>
    <p:sldId id="291" r:id="rId22"/>
    <p:sldId id="267" r:id="rId23"/>
    <p:sldId id="288" r:id="rId24"/>
    <p:sldId id="290" r:id="rId25"/>
    <p:sldId id="299" r:id="rId26"/>
    <p:sldId id="300" r:id="rId27"/>
    <p:sldId id="301" r:id="rId28"/>
    <p:sldId id="302" r:id="rId29"/>
    <p:sldId id="270" r:id="rId30"/>
    <p:sldId id="294" r:id="rId31"/>
    <p:sldId id="295" r:id="rId32"/>
    <p:sldId id="271" r:id="rId33"/>
    <p:sldId id="296" r:id="rId34"/>
    <p:sldId id="297" r:id="rId35"/>
    <p:sldId id="273" r:id="rId36"/>
    <p:sldId id="274" r:id="rId37"/>
    <p:sldId id="275" r:id="rId38"/>
    <p:sldId id="276" r:id="rId39"/>
    <p:sldId id="298" r:id="rId40"/>
    <p:sldId id="292" r:id="rId41"/>
    <p:sldId id="30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412" autoAdjust="0"/>
    <p:restoredTop sz="94414" autoAdjust="0"/>
  </p:normalViewPr>
  <p:slideViewPr>
    <p:cSldViewPr snapToGrid="0">
      <p:cViewPr varScale="1">
        <p:scale>
          <a:sx n="56" d="100"/>
          <a:sy n="56" d="100"/>
        </p:scale>
        <p:origin x="270" y="6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ED18D-D7A5-4298-96AC-5F72F3E6263F}"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4AC9D3AB-5266-402E-A81C-B8A945B491AD}">
      <dgm:prSet phldrT="[Text]" custT="1"/>
      <dgm:spPr/>
      <dgm:t>
        <a:bodyPr/>
        <a:lstStyle/>
        <a:p>
          <a:r>
            <a:rPr lang="en-US" sz="2000" dirty="0" smtClean="0">
              <a:solidFill>
                <a:schemeClr val="tx1"/>
              </a:solidFill>
              <a:latin typeface="Times New Roman" panose="02020603050405020304" pitchFamily="18" charset="0"/>
              <a:cs typeface="Times New Roman" panose="02020603050405020304" pitchFamily="18" charset="0"/>
            </a:rPr>
            <a:t>Mortality</a:t>
          </a:r>
        </a:p>
        <a:p>
          <a:r>
            <a:rPr lang="en-US" sz="2000" dirty="0" smtClean="0">
              <a:solidFill>
                <a:schemeClr val="tx1"/>
              </a:solidFill>
              <a:latin typeface="Times New Roman" panose="02020603050405020304" pitchFamily="18" charset="0"/>
              <a:cs typeface="Times New Roman" panose="02020603050405020304" pitchFamily="18" charset="0"/>
            </a:rPr>
            <a:t>48,632</a:t>
          </a:r>
        </a:p>
        <a:p>
          <a:r>
            <a:rPr lang="en-US" sz="2000" dirty="0" smtClean="0">
              <a:solidFill>
                <a:schemeClr val="tx1"/>
              </a:solidFill>
              <a:latin typeface="Times New Roman" panose="02020603050405020304" pitchFamily="18" charset="0"/>
              <a:cs typeface="Times New Roman" panose="02020603050405020304" pitchFamily="18" charset="0"/>
            </a:rPr>
            <a:t>15.1 / 100,000 (2016)</a:t>
          </a:r>
          <a:endParaRPr lang="en-US" sz="2000" dirty="0">
            <a:solidFill>
              <a:schemeClr val="tx1"/>
            </a:solidFill>
            <a:latin typeface="Times New Roman" panose="02020603050405020304" pitchFamily="18" charset="0"/>
            <a:cs typeface="Times New Roman" panose="02020603050405020304" pitchFamily="18" charset="0"/>
          </a:endParaRPr>
        </a:p>
      </dgm:t>
    </dgm:pt>
    <dgm:pt modelId="{AE101036-45C0-4B0B-9205-A35DBD741B0B}" type="parTrans" cxnId="{2128E3F5-9742-45E1-85A4-2C4C4404F2B5}">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9A18D839-818F-47DB-A23C-C5E370E1A0A8}" type="sibTrans" cxnId="{2128E3F5-9742-45E1-85A4-2C4C4404F2B5}">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7D5FB9C0-7D5D-46E3-B422-48E06A5870DF}">
      <dgm:prSet phldrT="[Text]" custT="1"/>
      <dgm:spPr/>
      <dgm:t>
        <a:bodyPr/>
        <a:lstStyle/>
        <a:p>
          <a:r>
            <a:rPr lang="en-US" sz="1600" smtClean="0">
              <a:solidFill>
                <a:schemeClr val="tx1"/>
              </a:solidFill>
              <a:latin typeface="Times New Roman" panose="02020603050405020304" pitchFamily="18" charset="0"/>
              <a:cs typeface="Times New Roman" panose="02020603050405020304" pitchFamily="18" charset="0"/>
            </a:rPr>
            <a:t>Vaccination</a:t>
          </a:r>
        </a:p>
        <a:p>
          <a:r>
            <a:rPr lang="en-US" sz="1600" smtClean="0">
              <a:solidFill>
                <a:schemeClr val="tx1"/>
              </a:solidFill>
              <a:latin typeface="Times New Roman" panose="02020603050405020304" pitchFamily="18" charset="0"/>
              <a:cs typeface="Times New Roman" panose="02020603050405020304" pitchFamily="18" charset="0"/>
            </a:rPr>
            <a:t>65 &amp; Over</a:t>
          </a:r>
        </a:p>
        <a:p>
          <a:r>
            <a:rPr lang="en-US" sz="1600" smtClean="0">
              <a:solidFill>
                <a:schemeClr val="tx1"/>
              </a:solidFill>
              <a:latin typeface="Times New Roman" panose="02020603050405020304" pitchFamily="18" charset="0"/>
              <a:cs typeface="Times New Roman" panose="02020603050405020304" pitchFamily="18" charset="0"/>
            </a:rPr>
            <a:t>69% (2017)</a:t>
          </a:r>
          <a:endParaRPr lang="en-US" sz="1600" dirty="0">
            <a:solidFill>
              <a:schemeClr val="tx1"/>
            </a:solidFill>
            <a:latin typeface="Times New Roman" panose="02020603050405020304" pitchFamily="18" charset="0"/>
            <a:cs typeface="Times New Roman" panose="02020603050405020304" pitchFamily="18" charset="0"/>
          </a:endParaRPr>
        </a:p>
      </dgm:t>
    </dgm:pt>
    <dgm:pt modelId="{165796E2-90F0-4293-9ADA-48D25CF49C95}" type="parTrans" cxnId="{C08B58DE-03D9-4CB2-9FA7-736E0D49A581}">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63840923-9FB9-499F-A5EB-7685CA25501F}" type="sibTrans" cxnId="{C08B58DE-03D9-4CB2-9FA7-736E0D49A581}">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13D4FA99-9D21-47DC-BEFD-9248D15E71EE}">
      <dgm:prSet phldrT="[Text]" custT="1"/>
      <dgm:spPr/>
      <dgm:t>
        <a:bodyPr/>
        <a:lstStyle/>
        <a:p>
          <a:r>
            <a:rPr lang="en-US" sz="1600" smtClean="0">
              <a:solidFill>
                <a:schemeClr val="tx1"/>
              </a:solidFill>
              <a:latin typeface="Times New Roman" panose="02020603050405020304" pitchFamily="18" charset="0"/>
              <a:cs typeface="Times New Roman" panose="02020603050405020304" pitchFamily="18" charset="0"/>
            </a:rPr>
            <a:t>ED Visits 544,000 (2015)</a:t>
          </a:r>
          <a:endParaRPr lang="en-US" sz="1600" dirty="0">
            <a:solidFill>
              <a:schemeClr val="tx1"/>
            </a:solidFill>
            <a:latin typeface="Times New Roman" panose="02020603050405020304" pitchFamily="18" charset="0"/>
            <a:cs typeface="Times New Roman" panose="02020603050405020304" pitchFamily="18" charset="0"/>
          </a:endParaRPr>
        </a:p>
      </dgm:t>
    </dgm:pt>
    <dgm:pt modelId="{6190E2DD-937E-43BF-AE58-0B925F97E1B1}" type="parTrans" cxnId="{7AD5EA5F-C02D-4C83-B343-74D68C125FA6}">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9F1B92E0-BC0A-41D1-BC65-DC3BA6350100}" type="sibTrans" cxnId="{7AD5EA5F-C02D-4C83-B343-74D68C125FA6}">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CB3CAD5F-E735-49E8-B8F9-DA3CEB8CB834}">
      <dgm:prSet custT="1"/>
      <dgm:spPr/>
      <dgm:t>
        <a:bodyPr/>
        <a:lstStyle/>
        <a:p>
          <a:r>
            <a:rPr lang="en-US" sz="1600" dirty="0" smtClean="0">
              <a:solidFill>
                <a:schemeClr val="tx1"/>
              </a:solidFill>
              <a:latin typeface="Times New Roman" panose="02020603050405020304" pitchFamily="18" charset="0"/>
              <a:cs typeface="Times New Roman" panose="02020603050405020304" pitchFamily="18" charset="0"/>
            </a:rPr>
            <a:t>16% of all deaths children &lt; 5 years old  ~ 2,400 children / day (2015)</a:t>
          </a:r>
          <a:endParaRPr lang="en-US" sz="1600" dirty="0">
            <a:solidFill>
              <a:schemeClr val="tx1"/>
            </a:solidFill>
            <a:latin typeface="Times New Roman" panose="02020603050405020304" pitchFamily="18" charset="0"/>
            <a:cs typeface="Times New Roman" panose="02020603050405020304" pitchFamily="18" charset="0"/>
          </a:endParaRPr>
        </a:p>
      </dgm:t>
    </dgm:pt>
    <dgm:pt modelId="{91E151C7-3A72-4D9B-BFB5-2670D3EC0D6E}" type="parTrans" cxnId="{8F021E97-4FA1-4683-ABA7-B0CD051B899E}">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65101722-F37C-4B21-86BE-9CE180F4DA24}" type="sibTrans" cxnId="{8F021E97-4FA1-4683-ABA7-B0CD051B899E}">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5F686FD3-EAD9-4306-9E21-B861D0690157}">
      <dgm:prSet custT="1"/>
      <dgm:spPr/>
      <dgm:t>
        <a:bodyPr/>
        <a:lstStyle/>
        <a:p>
          <a:r>
            <a:rPr lang="en-US" sz="1600" smtClean="0">
              <a:solidFill>
                <a:schemeClr val="tx1"/>
              </a:solidFill>
              <a:latin typeface="Times New Roman" panose="02020603050405020304" pitchFamily="18" charset="0"/>
              <a:cs typeface="Times New Roman" panose="02020603050405020304" pitchFamily="18" charset="0"/>
            </a:rPr>
            <a:t>#1 most common reason for US children to be hospitalized</a:t>
          </a:r>
          <a:endParaRPr lang="en-US" sz="1600" dirty="0">
            <a:solidFill>
              <a:schemeClr val="tx1"/>
            </a:solidFill>
            <a:latin typeface="Times New Roman" panose="02020603050405020304" pitchFamily="18" charset="0"/>
            <a:cs typeface="Times New Roman" panose="02020603050405020304" pitchFamily="18" charset="0"/>
          </a:endParaRPr>
        </a:p>
      </dgm:t>
    </dgm:pt>
    <dgm:pt modelId="{1347ECF6-8F58-4FAD-A473-AFE21799E97A}" type="parTrans" cxnId="{FCAA55FE-00B4-4DA3-8927-CC1E74667B5B}">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93CC4EC0-24EC-4305-B682-91C442DCBCD0}" type="sibTrans" cxnId="{FCAA55FE-00B4-4DA3-8927-CC1E74667B5B}">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86B27DC5-1683-456D-8D9B-7CA1EAC25DB8}">
      <dgm:prSet custT="1"/>
      <dgm:spPr/>
      <dgm:t>
        <a:bodyPr/>
        <a:lstStyle/>
        <a:p>
          <a:r>
            <a:rPr lang="en-US" sz="1600" smtClean="0">
              <a:solidFill>
                <a:schemeClr val="tx1"/>
              </a:solidFill>
              <a:latin typeface="Times New Roman" panose="02020603050405020304" pitchFamily="18" charset="0"/>
              <a:cs typeface="Times New Roman" panose="02020603050405020304" pitchFamily="18" charset="0"/>
            </a:rPr>
            <a:t>1,000,000 Adults Seek Care in Hospital Each Year</a:t>
          </a:r>
          <a:endParaRPr lang="en-US" sz="1600" dirty="0">
            <a:solidFill>
              <a:schemeClr val="tx1"/>
            </a:solidFill>
            <a:latin typeface="Times New Roman" panose="02020603050405020304" pitchFamily="18" charset="0"/>
            <a:cs typeface="Times New Roman" panose="02020603050405020304" pitchFamily="18" charset="0"/>
          </a:endParaRPr>
        </a:p>
      </dgm:t>
    </dgm:pt>
    <dgm:pt modelId="{6E80D5BF-94F6-43B8-B305-6C05F130BB21}" type="parTrans" cxnId="{13C02BA0-E5ED-460B-B84C-C712672C91FB}">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EFA73039-23E4-455F-992A-3DDA7E7FEB56}" type="sibTrans" cxnId="{13C02BA0-E5ED-460B-B84C-C712672C91FB}">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03FA9C5F-D99F-44AE-8740-5DCF4C6BF502}">
      <dgm:prSet custT="1"/>
      <dgm:spPr/>
      <dgm:t>
        <a:bodyPr/>
        <a:lstStyle/>
        <a:p>
          <a:r>
            <a:rPr lang="en-US" sz="1600" smtClean="0">
              <a:solidFill>
                <a:schemeClr val="tx1"/>
              </a:solidFill>
              <a:latin typeface="Times New Roman" panose="02020603050405020304" pitchFamily="18" charset="0"/>
              <a:cs typeface="Times New Roman" panose="02020603050405020304" pitchFamily="18" charset="0"/>
            </a:rPr>
            <a:t>Aggregate cost of nearly $9.5 billion for 960,000 hospital stays (2013) </a:t>
          </a:r>
          <a:endParaRPr lang="en-US" sz="1600" dirty="0">
            <a:solidFill>
              <a:schemeClr val="tx1"/>
            </a:solidFill>
            <a:latin typeface="Times New Roman" panose="02020603050405020304" pitchFamily="18" charset="0"/>
            <a:cs typeface="Times New Roman" panose="02020603050405020304" pitchFamily="18" charset="0"/>
          </a:endParaRPr>
        </a:p>
      </dgm:t>
    </dgm:pt>
    <dgm:pt modelId="{B0AE670D-FEB6-4313-88A2-79B016135828}" type="parTrans" cxnId="{3B7DBE6F-5A3A-4DC9-BF36-03910D8E5D4A}">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6AF537AA-6394-41BA-8624-F08C63B09936}" type="sibTrans" cxnId="{3B7DBE6F-5A3A-4DC9-BF36-03910D8E5D4A}">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97B4E6B5-5585-4BDB-AF81-4DBC8ACA573E}">
      <dgm:prSet custT="1"/>
      <dgm:spPr/>
      <dgm:t>
        <a:bodyPr/>
        <a:lstStyle/>
        <a:p>
          <a:r>
            <a:rPr lang="en-US" sz="1600" smtClean="0">
              <a:solidFill>
                <a:schemeClr val="tx1"/>
              </a:solidFill>
              <a:latin typeface="Times New Roman" panose="02020603050405020304" pitchFamily="18" charset="0"/>
              <a:cs typeface="Times New Roman" panose="02020603050405020304" pitchFamily="18" charset="0"/>
            </a:rPr>
            <a:t>50% of Sepsis &amp; Septic Shock caused by Pneumonia</a:t>
          </a:r>
          <a:endParaRPr lang="en-US" sz="1600" dirty="0">
            <a:solidFill>
              <a:schemeClr val="tx1"/>
            </a:solidFill>
            <a:latin typeface="Times New Roman" panose="02020603050405020304" pitchFamily="18" charset="0"/>
            <a:cs typeface="Times New Roman" panose="02020603050405020304" pitchFamily="18" charset="0"/>
          </a:endParaRPr>
        </a:p>
      </dgm:t>
    </dgm:pt>
    <dgm:pt modelId="{CB25F61F-0087-4ECC-81D6-C5E67A6E70BE}" type="parTrans" cxnId="{02727950-49BF-43BD-8FDA-D4994111C1DE}">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6EBE5833-4F38-4B5A-9464-001ED560DC8D}" type="sibTrans" cxnId="{02727950-49BF-43BD-8FDA-D4994111C1DE}">
      <dgm:prSet/>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48FC0E5E-AB75-4974-8BC2-6D07184BEE5A}" type="pres">
      <dgm:prSet presAssocID="{BEFED18D-D7A5-4298-96AC-5F72F3E6263F}" presName="cycle" presStyleCnt="0">
        <dgm:presLayoutVars>
          <dgm:chMax val="1"/>
          <dgm:dir/>
          <dgm:animLvl val="ctr"/>
          <dgm:resizeHandles val="exact"/>
        </dgm:presLayoutVars>
      </dgm:prSet>
      <dgm:spPr/>
      <dgm:t>
        <a:bodyPr/>
        <a:lstStyle/>
        <a:p>
          <a:endParaRPr lang="en-US"/>
        </a:p>
      </dgm:t>
    </dgm:pt>
    <dgm:pt modelId="{C974F525-A125-4F5B-BC2B-2FE50E80E912}" type="pres">
      <dgm:prSet presAssocID="{4AC9D3AB-5266-402E-A81C-B8A945B491AD}" presName="centerShape" presStyleLbl="node0" presStyleIdx="0" presStyleCnt="1"/>
      <dgm:spPr/>
      <dgm:t>
        <a:bodyPr/>
        <a:lstStyle/>
        <a:p>
          <a:endParaRPr lang="en-US"/>
        </a:p>
      </dgm:t>
    </dgm:pt>
    <dgm:pt modelId="{0610A8FB-C1D7-4D2E-B739-60F0A50DB2B4}" type="pres">
      <dgm:prSet presAssocID="{165796E2-90F0-4293-9ADA-48D25CF49C95}" presName="parTrans" presStyleLbl="bgSibTrans2D1" presStyleIdx="0" presStyleCnt="7"/>
      <dgm:spPr/>
      <dgm:t>
        <a:bodyPr/>
        <a:lstStyle/>
        <a:p>
          <a:endParaRPr lang="en-US"/>
        </a:p>
      </dgm:t>
    </dgm:pt>
    <dgm:pt modelId="{1C7C58BF-C8B2-46A1-9041-68A19EDDF0CF}" type="pres">
      <dgm:prSet presAssocID="{7D5FB9C0-7D5D-46E3-B422-48E06A5870DF}" presName="node" presStyleLbl="node1" presStyleIdx="0" presStyleCnt="7">
        <dgm:presLayoutVars>
          <dgm:bulletEnabled val="1"/>
        </dgm:presLayoutVars>
      </dgm:prSet>
      <dgm:spPr/>
      <dgm:t>
        <a:bodyPr/>
        <a:lstStyle/>
        <a:p>
          <a:endParaRPr lang="en-US"/>
        </a:p>
      </dgm:t>
    </dgm:pt>
    <dgm:pt modelId="{54B688FF-D909-490A-ADFC-878C26D25C9B}" type="pres">
      <dgm:prSet presAssocID="{6190E2DD-937E-43BF-AE58-0B925F97E1B1}" presName="parTrans" presStyleLbl="bgSibTrans2D1" presStyleIdx="1" presStyleCnt="7"/>
      <dgm:spPr/>
      <dgm:t>
        <a:bodyPr/>
        <a:lstStyle/>
        <a:p>
          <a:endParaRPr lang="en-US"/>
        </a:p>
      </dgm:t>
    </dgm:pt>
    <dgm:pt modelId="{B877C9FD-A52E-48B7-8CCC-89BAD2E2548D}" type="pres">
      <dgm:prSet presAssocID="{13D4FA99-9D21-47DC-BEFD-9248D15E71EE}" presName="node" presStyleLbl="node1" presStyleIdx="1" presStyleCnt="7">
        <dgm:presLayoutVars>
          <dgm:bulletEnabled val="1"/>
        </dgm:presLayoutVars>
      </dgm:prSet>
      <dgm:spPr/>
      <dgm:t>
        <a:bodyPr/>
        <a:lstStyle/>
        <a:p>
          <a:endParaRPr lang="en-US"/>
        </a:p>
      </dgm:t>
    </dgm:pt>
    <dgm:pt modelId="{1C5EA3BA-0156-495F-A40E-3A83BF380B25}" type="pres">
      <dgm:prSet presAssocID="{91E151C7-3A72-4D9B-BFB5-2670D3EC0D6E}" presName="parTrans" presStyleLbl="bgSibTrans2D1" presStyleIdx="2" presStyleCnt="7"/>
      <dgm:spPr/>
      <dgm:t>
        <a:bodyPr/>
        <a:lstStyle/>
        <a:p>
          <a:endParaRPr lang="en-US"/>
        </a:p>
      </dgm:t>
    </dgm:pt>
    <dgm:pt modelId="{8CF5D564-71E6-4CDB-A3E9-0FDC04F7283C}" type="pres">
      <dgm:prSet presAssocID="{CB3CAD5F-E735-49E8-B8F9-DA3CEB8CB834}" presName="node" presStyleLbl="node1" presStyleIdx="2" presStyleCnt="7">
        <dgm:presLayoutVars>
          <dgm:bulletEnabled val="1"/>
        </dgm:presLayoutVars>
      </dgm:prSet>
      <dgm:spPr/>
      <dgm:t>
        <a:bodyPr/>
        <a:lstStyle/>
        <a:p>
          <a:endParaRPr lang="en-US"/>
        </a:p>
      </dgm:t>
    </dgm:pt>
    <dgm:pt modelId="{627A7868-7C73-47C9-828B-B02C59854BA0}" type="pres">
      <dgm:prSet presAssocID="{1347ECF6-8F58-4FAD-A473-AFE21799E97A}" presName="parTrans" presStyleLbl="bgSibTrans2D1" presStyleIdx="3" presStyleCnt="7"/>
      <dgm:spPr/>
      <dgm:t>
        <a:bodyPr/>
        <a:lstStyle/>
        <a:p>
          <a:endParaRPr lang="en-US"/>
        </a:p>
      </dgm:t>
    </dgm:pt>
    <dgm:pt modelId="{64A92C6E-9A63-4697-9FC5-FE3E64EB2725}" type="pres">
      <dgm:prSet presAssocID="{5F686FD3-EAD9-4306-9E21-B861D0690157}" presName="node" presStyleLbl="node1" presStyleIdx="3" presStyleCnt="7">
        <dgm:presLayoutVars>
          <dgm:bulletEnabled val="1"/>
        </dgm:presLayoutVars>
      </dgm:prSet>
      <dgm:spPr/>
      <dgm:t>
        <a:bodyPr/>
        <a:lstStyle/>
        <a:p>
          <a:endParaRPr lang="en-US"/>
        </a:p>
      </dgm:t>
    </dgm:pt>
    <dgm:pt modelId="{C739A93D-5650-49B7-82E9-7449010CA528}" type="pres">
      <dgm:prSet presAssocID="{6E80D5BF-94F6-43B8-B305-6C05F130BB21}" presName="parTrans" presStyleLbl="bgSibTrans2D1" presStyleIdx="4" presStyleCnt="7"/>
      <dgm:spPr/>
      <dgm:t>
        <a:bodyPr/>
        <a:lstStyle/>
        <a:p>
          <a:endParaRPr lang="en-US"/>
        </a:p>
      </dgm:t>
    </dgm:pt>
    <dgm:pt modelId="{6BDEDFB7-7DA3-47F4-9CAB-B6F7449FD601}" type="pres">
      <dgm:prSet presAssocID="{86B27DC5-1683-456D-8D9B-7CA1EAC25DB8}" presName="node" presStyleLbl="node1" presStyleIdx="4" presStyleCnt="7">
        <dgm:presLayoutVars>
          <dgm:bulletEnabled val="1"/>
        </dgm:presLayoutVars>
      </dgm:prSet>
      <dgm:spPr/>
      <dgm:t>
        <a:bodyPr/>
        <a:lstStyle/>
        <a:p>
          <a:endParaRPr lang="en-US"/>
        </a:p>
      </dgm:t>
    </dgm:pt>
    <dgm:pt modelId="{7FAEC176-1C42-4663-8EFC-11504AABBFF4}" type="pres">
      <dgm:prSet presAssocID="{CB25F61F-0087-4ECC-81D6-C5E67A6E70BE}" presName="parTrans" presStyleLbl="bgSibTrans2D1" presStyleIdx="5" presStyleCnt="7"/>
      <dgm:spPr/>
      <dgm:t>
        <a:bodyPr/>
        <a:lstStyle/>
        <a:p>
          <a:endParaRPr lang="en-US"/>
        </a:p>
      </dgm:t>
    </dgm:pt>
    <dgm:pt modelId="{CC877DD0-1D5E-47FF-913B-2818EB2FE159}" type="pres">
      <dgm:prSet presAssocID="{97B4E6B5-5585-4BDB-AF81-4DBC8ACA573E}" presName="node" presStyleLbl="node1" presStyleIdx="5" presStyleCnt="7">
        <dgm:presLayoutVars>
          <dgm:bulletEnabled val="1"/>
        </dgm:presLayoutVars>
      </dgm:prSet>
      <dgm:spPr/>
      <dgm:t>
        <a:bodyPr/>
        <a:lstStyle/>
        <a:p>
          <a:endParaRPr lang="en-US"/>
        </a:p>
      </dgm:t>
    </dgm:pt>
    <dgm:pt modelId="{536BACB1-0C01-4A76-81D7-7DED11A73910}" type="pres">
      <dgm:prSet presAssocID="{B0AE670D-FEB6-4313-88A2-79B016135828}" presName="parTrans" presStyleLbl="bgSibTrans2D1" presStyleIdx="6" presStyleCnt="7"/>
      <dgm:spPr/>
      <dgm:t>
        <a:bodyPr/>
        <a:lstStyle/>
        <a:p>
          <a:endParaRPr lang="en-US"/>
        </a:p>
      </dgm:t>
    </dgm:pt>
    <dgm:pt modelId="{1FEA403F-4A8E-4A5D-A96C-39ADC9EDFB73}" type="pres">
      <dgm:prSet presAssocID="{03FA9C5F-D99F-44AE-8740-5DCF4C6BF502}" presName="node" presStyleLbl="node1" presStyleIdx="6" presStyleCnt="7">
        <dgm:presLayoutVars>
          <dgm:bulletEnabled val="1"/>
        </dgm:presLayoutVars>
      </dgm:prSet>
      <dgm:spPr/>
      <dgm:t>
        <a:bodyPr/>
        <a:lstStyle/>
        <a:p>
          <a:endParaRPr lang="en-US"/>
        </a:p>
      </dgm:t>
    </dgm:pt>
  </dgm:ptLst>
  <dgm:cxnLst>
    <dgm:cxn modelId="{13C02BA0-E5ED-460B-B84C-C712672C91FB}" srcId="{4AC9D3AB-5266-402E-A81C-B8A945B491AD}" destId="{86B27DC5-1683-456D-8D9B-7CA1EAC25DB8}" srcOrd="4" destOrd="0" parTransId="{6E80D5BF-94F6-43B8-B305-6C05F130BB21}" sibTransId="{EFA73039-23E4-455F-992A-3DDA7E7FEB56}"/>
    <dgm:cxn modelId="{7928065C-D69A-4EAD-ADAA-CFB1F61BA797}" type="presOf" srcId="{B0AE670D-FEB6-4313-88A2-79B016135828}" destId="{536BACB1-0C01-4A76-81D7-7DED11A73910}" srcOrd="0" destOrd="0" presId="urn:microsoft.com/office/officeart/2005/8/layout/radial4"/>
    <dgm:cxn modelId="{4D6367D8-0C7A-4FCA-8EBB-128C066B0499}" type="presOf" srcId="{CB25F61F-0087-4ECC-81D6-C5E67A6E70BE}" destId="{7FAEC176-1C42-4663-8EFC-11504AABBFF4}" srcOrd="0" destOrd="0" presId="urn:microsoft.com/office/officeart/2005/8/layout/radial4"/>
    <dgm:cxn modelId="{C75723A0-8A50-4809-A72B-6193212E1B01}" type="presOf" srcId="{5F686FD3-EAD9-4306-9E21-B861D0690157}" destId="{64A92C6E-9A63-4697-9FC5-FE3E64EB2725}" srcOrd="0" destOrd="0" presId="urn:microsoft.com/office/officeart/2005/8/layout/radial4"/>
    <dgm:cxn modelId="{C89256CF-5B7F-4C21-AA88-5657743013CF}" type="presOf" srcId="{CB3CAD5F-E735-49E8-B8F9-DA3CEB8CB834}" destId="{8CF5D564-71E6-4CDB-A3E9-0FDC04F7283C}" srcOrd="0" destOrd="0" presId="urn:microsoft.com/office/officeart/2005/8/layout/radial4"/>
    <dgm:cxn modelId="{3AF3B652-24F8-4BED-9BEA-0F0AA0F1A31B}" type="presOf" srcId="{6E80D5BF-94F6-43B8-B305-6C05F130BB21}" destId="{C739A93D-5650-49B7-82E9-7449010CA528}" srcOrd="0" destOrd="0" presId="urn:microsoft.com/office/officeart/2005/8/layout/radial4"/>
    <dgm:cxn modelId="{5F637487-BF4A-423A-9332-2A33A8129A66}" type="presOf" srcId="{6190E2DD-937E-43BF-AE58-0B925F97E1B1}" destId="{54B688FF-D909-490A-ADFC-878C26D25C9B}" srcOrd="0" destOrd="0" presId="urn:microsoft.com/office/officeart/2005/8/layout/radial4"/>
    <dgm:cxn modelId="{C08B58DE-03D9-4CB2-9FA7-736E0D49A581}" srcId="{4AC9D3AB-5266-402E-A81C-B8A945B491AD}" destId="{7D5FB9C0-7D5D-46E3-B422-48E06A5870DF}" srcOrd="0" destOrd="0" parTransId="{165796E2-90F0-4293-9ADA-48D25CF49C95}" sibTransId="{63840923-9FB9-499F-A5EB-7685CA25501F}"/>
    <dgm:cxn modelId="{83EC77E2-9B59-4948-BF9C-40F240B277B8}" type="presOf" srcId="{97B4E6B5-5585-4BDB-AF81-4DBC8ACA573E}" destId="{CC877DD0-1D5E-47FF-913B-2818EB2FE159}" srcOrd="0" destOrd="0" presId="urn:microsoft.com/office/officeart/2005/8/layout/radial4"/>
    <dgm:cxn modelId="{1F3E2CBC-2F1A-491A-95B9-4E7CFF35B684}" type="presOf" srcId="{1347ECF6-8F58-4FAD-A473-AFE21799E97A}" destId="{627A7868-7C73-47C9-828B-B02C59854BA0}" srcOrd="0" destOrd="0" presId="urn:microsoft.com/office/officeart/2005/8/layout/radial4"/>
    <dgm:cxn modelId="{3B7DBE6F-5A3A-4DC9-BF36-03910D8E5D4A}" srcId="{4AC9D3AB-5266-402E-A81C-B8A945B491AD}" destId="{03FA9C5F-D99F-44AE-8740-5DCF4C6BF502}" srcOrd="6" destOrd="0" parTransId="{B0AE670D-FEB6-4313-88A2-79B016135828}" sibTransId="{6AF537AA-6394-41BA-8624-F08C63B09936}"/>
    <dgm:cxn modelId="{7AD5EA5F-C02D-4C83-B343-74D68C125FA6}" srcId="{4AC9D3AB-5266-402E-A81C-B8A945B491AD}" destId="{13D4FA99-9D21-47DC-BEFD-9248D15E71EE}" srcOrd="1" destOrd="0" parTransId="{6190E2DD-937E-43BF-AE58-0B925F97E1B1}" sibTransId="{9F1B92E0-BC0A-41D1-BC65-DC3BA6350100}"/>
    <dgm:cxn modelId="{02727950-49BF-43BD-8FDA-D4994111C1DE}" srcId="{4AC9D3AB-5266-402E-A81C-B8A945B491AD}" destId="{97B4E6B5-5585-4BDB-AF81-4DBC8ACA573E}" srcOrd="5" destOrd="0" parTransId="{CB25F61F-0087-4ECC-81D6-C5E67A6E70BE}" sibTransId="{6EBE5833-4F38-4B5A-9464-001ED560DC8D}"/>
    <dgm:cxn modelId="{4A12F657-C4E6-47C3-883F-C4B75C5B1D03}" type="presOf" srcId="{165796E2-90F0-4293-9ADA-48D25CF49C95}" destId="{0610A8FB-C1D7-4D2E-B739-60F0A50DB2B4}" srcOrd="0" destOrd="0" presId="urn:microsoft.com/office/officeart/2005/8/layout/radial4"/>
    <dgm:cxn modelId="{076C18A6-E215-4211-B4AE-59DE3DFD4BB6}" type="presOf" srcId="{03FA9C5F-D99F-44AE-8740-5DCF4C6BF502}" destId="{1FEA403F-4A8E-4A5D-A96C-39ADC9EDFB73}" srcOrd="0" destOrd="0" presId="urn:microsoft.com/office/officeart/2005/8/layout/radial4"/>
    <dgm:cxn modelId="{A024340E-AAE4-4CBF-A717-07004A33F1B1}" type="presOf" srcId="{86B27DC5-1683-456D-8D9B-7CA1EAC25DB8}" destId="{6BDEDFB7-7DA3-47F4-9CAB-B6F7449FD601}" srcOrd="0" destOrd="0" presId="urn:microsoft.com/office/officeart/2005/8/layout/radial4"/>
    <dgm:cxn modelId="{DF66E2B1-9026-4E54-8B04-E2A4ECA8E20B}" type="presOf" srcId="{91E151C7-3A72-4D9B-BFB5-2670D3EC0D6E}" destId="{1C5EA3BA-0156-495F-A40E-3A83BF380B25}" srcOrd="0" destOrd="0" presId="urn:microsoft.com/office/officeart/2005/8/layout/radial4"/>
    <dgm:cxn modelId="{0F61059D-7D44-46B8-A5CD-72A638A6033B}" type="presOf" srcId="{4AC9D3AB-5266-402E-A81C-B8A945B491AD}" destId="{C974F525-A125-4F5B-BC2B-2FE50E80E912}" srcOrd="0" destOrd="0" presId="urn:microsoft.com/office/officeart/2005/8/layout/radial4"/>
    <dgm:cxn modelId="{8F021E97-4FA1-4683-ABA7-B0CD051B899E}" srcId="{4AC9D3AB-5266-402E-A81C-B8A945B491AD}" destId="{CB3CAD5F-E735-49E8-B8F9-DA3CEB8CB834}" srcOrd="2" destOrd="0" parTransId="{91E151C7-3A72-4D9B-BFB5-2670D3EC0D6E}" sibTransId="{65101722-F37C-4B21-86BE-9CE180F4DA24}"/>
    <dgm:cxn modelId="{2128E3F5-9742-45E1-85A4-2C4C4404F2B5}" srcId="{BEFED18D-D7A5-4298-96AC-5F72F3E6263F}" destId="{4AC9D3AB-5266-402E-A81C-B8A945B491AD}" srcOrd="0" destOrd="0" parTransId="{AE101036-45C0-4B0B-9205-A35DBD741B0B}" sibTransId="{9A18D839-818F-47DB-A23C-C5E370E1A0A8}"/>
    <dgm:cxn modelId="{5A1A292A-08AA-4D60-BA01-52FBCD664913}" type="presOf" srcId="{7D5FB9C0-7D5D-46E3-B422-48E06A5870DF}" destId="{1C7C58BF-C8B2-46A1-9041-68A19EDDF0CF}" srcOrd="0" destOrd="0" presId="urn:microsoft.com/office/officeart/2005/8/layout/radial4"/>
    <dgm:cxn modelId="{BA6EEE8A-3C4D-4F37-B4E5-A830C1C7425D}" type="presOf" srcId="{13D4FA99-9D21-47DC-BEFD-9248D15E71EE}" destId="{B877C9FD-A52E-48B7-8CCC-89BAD2E2548D}" srcOrd="0" destOrd="0" presId="urn:microsoft.com/office/officeart/2005/8/layout/radial4"/>
    <dgm:cxn modelId="{FCAA55FE-00B4-4DA3-8927-CC1E74667B5B}" srcId="{4AC9D3AB-5266-402E-A81C-B8A945B491AD}" destId="{5F686FD3-EAD9-4306-9E21-B861D0690157}" srcOrd="3" destOrd="0" parTransId="{1347ECF6-8F58-4FAD-A473-AFE21799E97A}" sibTransId="{93CC4EC0-24EC-4305-B682-91C442DCBCD0}"/>
    <dgm:cxn modelId="{F62224B4-0334-411E-BA2C-F1A65786DB6D}" type="presOf" srcId="{BEFED18D-D7A5-4298-96AC-5F72F3E6263F}" destId="{48FC0E5E-AB75-4974-8BC2-6D07184BEE5A}" srcOrd="0" destOrd="0" presId="urn:microsoft.com/office/officeart/2005/8/layout/radial4"/>
    <dgm:cxn modelId="{2488CD16-28F1-44C2-A5C3-5D3A4AABCF34}" type="presParOf" srcId="{48FC0E5E-AB75-4974-8BC2-6D07184BEE5A}" destId="{C974F525-A125-4F5B-BC2B-2FE50E80E912}" srcOrd="0" destOrd="0" presId="urn:microsoft.com/office/officeart/2005/8/layout/radial4"/>
    <dgm:cxn modelId="{0092D57C-EAA8-44F7-9151-73E5C80F0CB5}" type="presParOf" srcId="{48FC0E5E-AB75-4974-8BC2-6D07184BEE5A}" destId="{0610A8FB-C1D7-4D2E-B739-60F0A50DB2B4}" srcOrd="1" destOrd="0" presId="urn:microsoft.com/office/officeart/2005/8/layout/radial4"/>
    <dgm:cxn modelId="{AE3254F6-07D0-4043-BCE2-AA0070116388}" type="presParOf" srcId="{48FC0E5E-AB75-4974-8BC2-6D07184BEE5A}" destId="{1C7C58BF-C8B2-46A1-9041-68A19EDDF0CF}" srcOrd="2" destOrd="0" presId="urn:microsoft.com/office/officeart/2005/8/layout/radial4"/>
    <dgm:cxn modelId="{D924B2C4-5F66-4DC4-9092-8007E8F14FE9}" type="presParOf" srcId="{48FC0E5E-AB75-4974-8BC2-6D07184BEE5A}" destId="{54B688FF-D909-490A-ADFC-878C26D25C9B}" srcOrd="3" destOrd="0" presId="urn:microsoft.com/office/officeart/2005/8/layout/radial4"/>
    <dgm:cxn modelId="{FC92D7E8-BF63-473A-881C-550A386C84E1}" type="presParOf" srcId="{48FC0E5E-AB75-4974-8BC2-6D07184BEE5A}" destId="{B877C9FD-A52E-48B7-8CCC-89BAD2E2548D}" srcOrd="4" destOrd="0" presId="urn:microsoft.com/office/officeart/2005/8/layout/radial4"/>
    <dgm:cxn modelId="{446228E2-7C29-43CC-B2AE-52DEA08048C3}" type="presParOf" srcId="{48FC0E5E-AB75-4974-8BC2-6D07184BEE5A}" destId="{1C5EA3BA-0156-495F-A40E-3A83BF380B25}" srcOrd="5" destOrd="0" presId="urn:microsoft.com/office/officeart/2005/8/layout/radial4"/>
    <dgm:cxn modelId="{876D4F09-D276-45B0-8D95-456680013D28}" type="presParOf" srcId="{48FC0E5E-AB75-4974-8BC2-6D07184BEE5A}" destId="{8CF5D564-71E6-4CDB-A3E9-0FDC04F7283C}" srcOrd="6" destOrd="0" presId="urn:microsoft.com/office/officeart/2005/8/layout/radial4"/>
    <dgm:cxn modelId="{B3E612C1-2DA3-4F3B-A297-741F0E5208D6}" type="presParOf" srcId="{48FC0E5E-AB75-4974-8BC2-6D07184BEE5A}" destId="{627A7868-7C73-47C9-828B-B02C59854BA0}" srcOrd="7" destOrd="0" presId="urn:microsoft.com/office/officeart/2005/8/layout/radial4"/>
    <dgm:cxn modelId="{81F0ACD6-1F23-4170-975F-E648F2728E0E}" type="presParOf" srcId="{48FC0E5E-AB75-4974-8BC2-6D07184BEE5A}" destId="{64A92C6E-9A63-4697-9FC5-FE3E64EB2725}" srcOrd="8" destOrd="0" presId="urn:microsoft.com/office/officeart/2005/8/layout/radial4"/>
    <dgm:cxn modelId="{11A77D24-D327-40F1-B3E0-BD8E66B62A54}" type="presParOf" srcId="{48FC0E5E-AB75-4974-8BC2-6D07184BEE5A}" destId="{C739A93D-5650-49B7-82E9-7449010CA528}" srcOrd="9" destOrd="0" presId="urn:microsoft.com/office/officeart/2005/8/layout/radial4"/>
    <dgm:cxn modelId="{EDA28D34-0E25-4C93-8762-B081F0165B99}" type="presParOf" srcId="{48FC0E5E-AB75-4974-8BC2-6D07184BEE5A}" destId="{6BDEDFB7-7DA3-47F4-9CAB-B6F7449FD601}" srcOrd="10" destOrd="0" presId="urn:microsoft.com/office/officeart/2005/8/layout/radial4"/>
    <dgm:cxn modelId="{DD3414CF-6889-46DB-8B34-030F5763ACAE}" type="presParOf" srcId="{48FC0E5E-AB75-4974-8BC2-6D07184BEE5A}" destId="{7FAEC176-1C42-4663-8EFC-11504AABBFF4}" srcOrd="11" destOrd="0" presId="urn:microsoft.com/office/officeart/2005/8/layout/radial4"/>
    <dgm:cxn modelId="{92337B99-D161-463F-B008-DAD86AECDB2E}" type="presParOf" srcId="{48FC0E5E-AB75-4974-8BC2-6D07184BEE5A}" destId="{CC877DD0-1D5E-47FF-913B-2818EB2FE159}" srcOrd="12" destOrd="0" presId="urn:microsoft.com/office/officeart/2005/8/layout/radial4"/>
    <dgm:cxn modelId="{8550DC59-B5D0-426B-9BED-4385B2CADDC8}" type="presParOf" srcId="{48FC0E5E-AB75-4974-8BC2-6D07184BEE5A}" destId="{536BACB1-0C01-4A76-81D7-7DED11A73910}" srcOrd="13" destOrd="0" presId="urn:microsoft.com/office/officeart/2005/8/layout/radial4"/>
    <dgm:cxn modelId="{3C207D48-D8E9-4BDC-989A-25932491038D}" type="presParOf" srcId="{48FC0E5E-AB75-4974-8BC2-6D07184BEE5A}" destId="{1FEA403F-4A8E-4A5D-A96C-39ADC9EDFB73}"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4F525-A125-4F5B-BC2B-2FE50E80E912}">
      <dsp:nvSpPr>
        <dsp:cNvPr id="0" name=""/>
        <dsp:cNvSpPr/>
      </dsp:nvSpPr>
      <dsp:spPr>
        <a:xfrm>
          <a:off x="4334668" y="3144097"/>
          <a:ext cx="2172628" cy="21726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Times New Roman" panose="02020603050405020304" pitchFamily="18" charset="0"/>
              <a:cs typeface="Times New Roman" panose="02020603050405020304" pitchFamily="18" charset="0"/>
            </a:rPr>
            <a:t>Mortality</a:t>
          </a:r>
        </a:p>
        <a:p>
          <a:pPr lvl="0" algn="ctr" defTabSz="889000">
            <a:lnSpc>
              <a:spcPct val="90000"/>
            </a:lnSpc>
            <a:spcBef>
              <a:spcPct val="0"/>
            </a:spcBef>
            <a:spcAft>
              <a:spcPct val="35000"/>
            </a:spcAft>
          </a:pPr>
          <a:r>
            <a:rPr lang="en-US" sz="2000" kern="1200" dirty="0" smtClean="0">
              <a:solidFill>
                <a:schemeClr val="tx1"/>
              </a:solidFill>
              <a:latin typeface="Times New Roman" panose="02020603050405020304" pitchFamily="18" charset="0"/>
              <a:cs typeface="Times New Roman" panose="02020603050405020304" pitchFamily="18" charset="0"/>
            </a:rPr>
            <a:t>48,632</a:t>
          </a:r>
        </a:p>
        <a:p>
          <a:pPr lvl="0" algn="ctr" defTabSz="889000">
            <a:lnSpc>
              <a:spcPct val="90000"/>
            </a:lnSpc>
            <a:spcBef>
              <a:spcPct val="0"/>
            </a:spcBef>
            <a:spcAft>
              <a:spcPct val="35000"/>
            </a:spcAft>
          </a:pPr>
          <a:r>
            <a:rPr lang="en-US" sz="2000" kern="1200" dirty="0" smtClean="0">
              <a:solidFill>
                <a:schemeClr val="tx1"/>
              </a:solidFill>
              <a:latin typeface="Times New Roman" panose="02020603050405020304" pitchFamily="18" charset="0"/>
              <a:cs typeface="Times New Roman" panose="02020603050405020304" pitchFamily="18" charset="0"/>
            </a:rPr>
            <a:t>15.1 / 100,000 (2016)</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4652842" y="3462271"/>
        <a:ext cx="1536280" cy="1536280"/>
      </dsp:txXfrm>
    </dsp:sp>
    <dsp:sp modelId="{0610A8FB-C1D7-4D2E-B739-60F0A50DB2B4}">
      <dsp:nvSpPr>
        <dsp:cNvPr id="0" name=""/>
        <dsp:cNvSpPr/>
      </dsp:nvSpPr>
      <dsp:spPr>
        <a:xfrm rot="10800000">
          <a:off x="1799172" y="3920812"/>
          <a:ext cx="2396044" cy="61919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7C58BF-C8B2-46A1-9041-68A19EDDF0CF}">
      <dsp:nvSpPr>
        <dsp:cNvPr id="0" name=""/>
        <dsp:cNvSpPr/>
      </dsp:nvSpPr>
      <dsp:spPr>
        <a:xfrm>
          <a:off x="1038752" y="3622075"/>
          <a:ext cx="1520839" cy="12166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smtClean="0">
              <a:solidFill>
                <a:schemeClr val="tx1"/>
              </a:solidFill>
              <a:latin typeface="Times New Roman" panose="02020603050405020304" pitchFamily="18" charset="0"/>
              <a:cs typeface="Times New Roman" panose="02020603050405020304" pitchFamily="18" charset="0"/>
            </a:rPr>
            <a:t>Vaccination</a:t>
          </a:r>
        </a:p>
        <a:p>
          <a:pPr lvl="0" algn="ctr" defTabSz="711200">
            <a:lnSpc>
              <a:spcPct val="90000"/>
            </a:lnSpc>
            <a:spcBef>
              <a:spcPct val="0"/>
            </a:spcBef>
            <a:spcAft>
              <a:spcPct val="35000"/>
            </a:spcAft>
          </a:pPr>
          <a:r>
            <a:rPr lang="en-US" sz="1600" kern="1200" smtClean="0">
              <a:solidFill>
                <a:schemeClr val="tx1"/>
              </a:solidFill>
              <a:latin typeface="Times New Roman" panose="02020603050405020304" pitchFamily="18" charset="0"/>
              <a:cs typeface="Times New Roman" panose="02020603050405020304" pitchFamily="18" charset="0"/>
            </a:rPr>
            <a:t>65 &amp; Over</a:t>
          </a:r>
        </a:p>
        <a:p>
          <a:pPr lvl="0" algn="ctr" defTabSz="711200">
            <a:lnSpc>
              <a:spcPct val="90000"/>
            </a:lnSpc>
            <a:spcBef>
              <a:spcPct val="0"/>
            </a:spcBef>
            <a:spcAft>
              <a:spcPct val="35000"/>
            </a:spcAft>
          </a:pPr>
          <a:r>
            <a:rPr lang="en-US" sz="1600" kern="1200" smtClean="0">
              <a:solidFill>
                <a:schemeClr val="tx1"/>
              </a:solidFill>
              <a:latin typeface="Times New Roman" panose="02020603050405020304" pitchFamily="18" charset="0"/>
              <a:cs typeface="Times New Roman" panose="02020603050405020304" pitchFamily="18" charset="0"/>
            </a:rPr>
            <a:t>69% (2017)</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1074387" y="3657710"/>
        <a:ext cx="1449569" cy="1145401"/>
      </dsp:txXfrm>
    </dsp:sp>
    <dsp:sp modelId="{54B688FF-D909-490A-ADFC-878C26D25C9B}">
      <dsp:nvSpPr>
        <dsp:cNvPr id="0" name=""/>
        <dsp:cNvSpPr/>
      </dsp:nvSpPr>
      <dsp:spPr>
        <a:xfrm rot="12600000">
          <a:off x="2123898" y="2708917"/>
          <a:ext cx="2396044" cy="61919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77C9FD-A52E-48B7-8CCC-89BAD2E2548D}">
      <dsp:nvSpPr>
        <dsp:cNvPr id="0" name=""/>
        <dsp:cNvSpPr/>
      </dsp:nvSpPr>
      <dsp:spPr>
        <a:xfrm>
          <a:off x="1523983" y="1811170"/>
          <a:ext cx="1520839" cy="121667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smtClean="0">
              <a:solidFill>
                <a:schemeClr val="tx1"/>
              </a:solidFill>
              <a:latin typeface="Times New Roman" panose="02020603050405020304" pitchFamily="18" charset="0"/>
              <a:cs typeface="Times New Roman" panose="02020603050405020304" pitchFamily="18" charset="0"/>
            </a:rPr>
            <a:t>ED Visits 544,000 (2015)</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1559618" y="1846805"/>
        <a:ext cx="1449569" cy="1145401"/>
      </dsp:txXfrm>
    </dsp:sp>
    <dsp:sp modelId="{1C5EA3BA-0156-495F-A40E-3A83BF380B25}">
      <dsp:nvSpPr>
        <dsp:cNvPr id="0" name=""/>
        <dsp:cNvSpPr/>
      </dsp:nvSpPr>
      <dsp:spPr>
        <a:xfrm rot="14400000">
          <a:off x="3011066" y="1821749"/>
          <a:ext cx="2396044" cy="61919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F5D564-71E6-4CDB-A3E9-0FDC04F7283C}">
      <dsp:nvSpPr>
        <dsp:cNvPr id="0" name=""/>
        <dsp:cNvSpPr/>
      </dsp:nvSpPr>
      <dsp:spPr>
        <a:xfrm>
          <a:off x="2849657" y="485495"/>
          <a:ext cx="1520839" cy="121667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Times New Roman" panose="02020603050405020304" pitchFamily="18" charset="0"/>
              <a:cs typeface="Times New Roman" panose="02020603050405020304" pitchFamily="18" charset="0"/>
            </a:rPr>
            <a:t>16% of all deaths children &lt; 5 years old  ~ 2,400 children / day (2015)</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2885292" y="521130"/>
        <a:ext cx="1449569" cy="1145401"/>
      </dsp:txXfrm>
    </dsp:sp>
    <dsp:sp modelId="{627A7868-7C73-47C9-828B-B02C59854BA0}">
      <dsp:nvSpPr>
        <dsp:cNvPr id="0" name=""/>
        <dsp:cNvSpPr/>
      </dsp:nvSpPr>
      <dsp:spPr>
        <a:xfrm rot="16200000">
          <a:off x="4222960" y="1497023"/>
          <a:ext cx="2396044" cy="619199"/>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A92C6E-9A63-4697-9FC5-FE3E64EB2725}">
      <dsp:nvSpPr>
        <dsp:cNvPr id="0" name=""/>
        <dsp:cNvSpPr/>
      </dsp:nvSpPr>
      <dsp:spPr>
        <a:xfrm>
          <a:off x="4660563" y="265"/>
          <a:ext cx="1520839" cy="121667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smtClean="0">
              <a:solidFill>
                <a:schemeClr val="tx1"/>
              </a:solidFill>
              <a:latin typeface="Times New Roman" panose="02020603050405020304" pitchFamily="18" charset="0"/>
              <a:cs typeface="Times New Roman" panose="02020603050405020304" pitchFamily="18" charset="0"/>
            </a:rPr>
            <a:t>#1 most common reason for US children to be hospitalized</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4696198" y="35900"/>
        <a:ext cx="1449569" cy="1145401"/>
      </dsp:txXfrm>
    </dsp:sp>
    <dsp:sp modelId="{C739A93D-5650-49B7-82E9-7449010CA528}">
      <dsp:nvSpPr>
        <dsp:cNvPr id="0" name=""/>
        <dsp:cNvSpPr/>
      </dsp:nvSpPr>
      <dsp:spPr>
        <a:xfrm rot="18000000">
          <a:off x="5434855" y="1821749"/>
          <a:ext cx="2396044" cy="619199"/>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DEDFB7-7DA3-47F4-9CAB-B6F7449FD601}">
      <dsp:nvSpPr>
        <dsp:cNvPr id="0" name=""/>
        <dsp:cNvSpPr/>
      </dsp:nvSpPr>
      <dsp:spPr>
        <a:xfrm>
          <a:off x="6471468" y="485495"/>
          <a:ext cx="1520839" cy="121667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smtClean="0">
              <a:solidFill>
                <a:schemeClr val="tx1"/>
              </a:solidFill>
              <a:latin typeface="Times New Roman" panose="02020603050405020304" pitchFamily="18" charset="0"/>
              <a:cs typeface="Times New Roman" panose="02020603050405020304" pitchFamily="18" charset="0"/>
            </a:rPr>
            <a:t>1,000,000 Adults Seek Care in Hospital Each Year</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6507103" y="521130"/>
        <a:ext cx="1449569" cy="1145401"/>
      </dsp:txXfrm>
    </dsp:sp>
    <dsp:sp modelId="{7FAEC176-1C42-4663-8EFC-11504AABBFF4}">
      <dsp:nvSpPr>
        <dsp:cNvPr id="0" name=""/>
        <dsp:cNvSpPr/>
      </dsp:nvSpPr>
      <dsp:spPr>
        <a:xfrm rot="19800000">
          <a:off x="6322023" y="2708917"/>
          <a:ext cx="2396044" cy="61919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77DD0-1D5E-47FF-913B-2818EB2FE159}">
      <dsp:nvSpPr>
        <dsp:cNvPr id="0" name=""/>
        <dsp:cNvSpPr/>
      </dsp:nvSpPr>
      <dsp:spPr>
        <a:xfrm>
          <a:off x="7797142" y="1811170"/>
          <a:ext cx="1520839" cy="12166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smtClean="0">
              <a:solidFill>
                <a:schemeClr val="tx1"/>
              </a:solidFill>
              <a:latin typeface="Times New Roman" panose="02020603050405020304" pitchFamily="18" charset="0"/>
              <a:cs typeface="Times New Roman" panose="02020603050405020304" pitchFamily="18" charset="0"/>
            </a:rPr>
            <a:t>50% of Sepsis &amp; Septic Shock caused by Pneumonia</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7832777" y="1846805"/>
        <a:ext cx="1449569" cy="1145401"/>
      </dsp:txXfrm>
    </dsp:sp>
    <dsp:sp modelId="{536BACB1-0C01-4A76-81D7-7DED11A73910}">
      <dsp:nvSpPr>
        <dsp:cNvPr id="0" name=""/>
        <dsp:cNvSpPr/>
      </dsp:nvSpPr>
      <dsp:spPr>
        <a:xfrm>
          <a:off x="6646749" y="3920812"/>
          <a:ext cx="2396044" cy="61919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EA403F-4A8E-4A5D-A96C-39ADC9EDFB73}">
      <dsp:nvSpPr>
        <dsp:cNvPr id="0" name=""/>
        <dsp:cNvSpPr/>
      </dsp:nvSpPr>
      <dsp:spPr>
        <a:xfrm>
          <a:off x="8282373" y="3622075"/>
          <a:ext cx="1520839" cy="121667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smtClean="0">
              <a:solidFill>
                <a:schemeClr val="tx1"/>
              </a:solidFill>
              <a:latin typeface="Times New Roman" panose="02020603050405020304" pitchFamily="18" charset="0"/>
              <a:cs typeface="Times New Roman" panose="02020603050405020304" pitchFamily="18" charset="0"/>
            </a:rPr>
            <a:t>Aggregate cost of nearly $9.5 billion for 960,000 hospital stays (2013) </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8318008" y="3657710"/>
        <a:ext cx="1449569" cy="114540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727C9-82E2-4692-8F1A-FB214A0B35DA}"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C5FFF-1C72-4F84-989C-6D045B94EB14}" type="slidenum">
              <a:rPr lang="en-US" smtClean="0"/>
              <a:t>‹#›</a:t>
            </a:fld>
            <a:endParaRPr lang="en-US"/>
          </a:p>
        </p:txBody>
      </p:sp>
    </p:spTree>
    <p:extLst>
      <p:ext uri="{BB962C8B-B14F-4D97-AF65-F5344CB8AC3E}">
        <p14:creationId xmlns:p14="http://schemas.microsoft.com/office/powerpoint/2010/main" val="7807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novations.ahrq.gov/qualitytools/ventilator-bundle-checklis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pneumonia/prevention.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pneumonia/management-prevention-guidelines.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Assum</a:t>
            </a:r>
            <a:r>
              <a:rPr lang="en-US" dirty="0" smtClean="0"/>
              <a:t> &lt;30 days old changes all 0-8 to 8</a:t>
            </a:r>
          </a:p>
          <a:p>
            <a:r>
              <a:rPr lang="en-US" dirty="0" smtClean="0"/>
              <a:t>If &gt; or</a:t>
            </a:r>
            <a:r>
              <a:rPr lang="en-US" baseline="0" dirty="0" smtClean="0"/>
              <a:t> = 30 days changes all 0-8 to 10</a:t>
            </a:r>
            <a:endParaRPr lang="en-US" dirty="0"/>
          </a:p>
        </p:txBody>
      </p:sp>
      <p:sp>
        <p:nvSpPr>
          <p:cNvPr id="4" name="Slide Number Placeholder 3"/>
          <p:cNvSpPr>
            <a:spLocks noGrp="1"/>
          </p:cNvSpPr>
          <p:nvPr>
            <p:ph type="sldNum" sz="quarter" idx="10"/>
          </p:nvPr>
        </p:nvSpPr>
        <p:spPr/>
        <p:txBody>
          <a:bodyPr/>
          <a:lstStyle/>
          <a:p>
            <a:fld id="{495C5FFF-1C72-4F84-989C-6D045B94EB14}" type="slidenum">
              <a:rPr lang="en-US" smtClean="0"/>
              <a:t>16</a:t>
            </a:fld>
            <a:endParaRPr lang="en-US"/>
          </a:p>
        </p:txBody>
      </p:sp>
    </p:spTree>
    <p:extLst>
      <p:ext uri="{BB962C8B-B14F-4D97-AF65-F5344CB8AC3E}">
        <p14:creationId xmlns:p14="http://schemas.microsoft.com/office/powerpoint/2010/main" val="4849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AHRQ Innovations Exchanged: Ventilator</a:t>
            </a:r>
            <a:r>
              <a:rPr lang="en-US" baseline="0" dirty="0" smtClean="0"/>
              <a:t> Bundle Checklist Retrieved from </a:t>
            </a:r>
            <a:r>
              <a:rPr lang="en-US" dirty="0" smtClean="0">
                <a:hlinkClick r:id="rId3"/>
              </a:rPr>
              <a:t>https://innovations.ahrq.gov/qualitytools/ventilator-bundle-checklist</a:t>
            </a:r>
            <a:endParaRPr lang="en-US" dirty="0" smtClean="0"/>
          </a:p>
          <a:p>
            <a:endParaRPr lang="en-US" dirty="0"/>
          </a:p>
        </p:txBody>
      </p:sp>
      <p:sp>
        <p:nvSpPr>
          <p:cNvPr id="4" name="Slide Number Placeholder 3"/>
          <p:cNvSpPr>
            <a:spLocks noGrp="1"/>
          </p:cNvSpPr>
          <p:nvPr>
            <p:ph type="sldNum" sz="quarter" idx="10"/>
          </p:nvPr>
        </p:nvSpPr>
        <p:spPr/>
        <p:txBody>
          <a:bodyPr/>
          <a:lstStyle/>
          <a:p>
            <a:fld id="{495C5FFF-1C72-4F84-989C-6D045B94EB14}" type="slidenum">
              <a:rPr lang="en-US" smtClean="0"/>
              <a:t>17</a:t>
            </a:fld>
            <a:endParaRPr lang="en-US"/>
          </a:p>
        </p:txBody>
      </p:sp>
    </p:spTree>
    <p:extLst>
      <p:ext uri="{BB962C8B-B14F-4D97-AF65-F5344CB8AC3E}">
        <p14:creationId xmlns:p14="http://schemas.microsoft.com/office/powerpoint/2010/main" val="349516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Centers for Disease</a:t>
            </a:r>
            <a:r>
              <a:rPr lang="en-US" baseline="0" dirty="0" smtClean="0"/>
              <a:t> Control and Prevention. </a:t>
            </a:r>
            <a:r>
              <a:rPr lang="en-US" sz="1200" b="0" i="0" kern="1200" dirty="0" smtClean="0">
                <a:solidFill>
                  <a:schemeClr val="tx1"/>
                </a:solidFill>
                <a:effectLst/>
                <a:latin typeface="+mn-lt"/>
                <a:ea typeface="+mn-ea"/>
                <a:cs typeface="+mn-cs"/>
              </a:rPr>
              <a:t>(2018).</a:t>
            </a:r>
            <a:r>
              <a:rPr lang="en-US" baseline="0" dirty="0" smtClean="0"/>
              <a:t>  </a:t>
            </a:r>
            <a:r>
              <a:rPr lang="en-US" sz="1200" b="0" i="0" kern="1200" dirty="0" smtClean="0">
                <a:solidFill>
                  <a:schemeClr val="tx1"/>
                </a:solidFill>
                <a:effectLst/>
                <a:latin typeface="+mn-lt"/>
                <a:ea typeface="+mn-ea"/>
                <a:cs typeface="+mn-cs"/>
              </a:rPr>
              <a:t>Pneumococcal recommendations for older adults.</a:t>
            </a:r>
            <a:r>
              <a:rPr lang="en-US" sz="1200" b="0" i="0" kern="1200" baseline="0" dirty="0" smtClean="0">
                <a:solidFill>
                  <a:schemeClr val="tx1"/>
                </a:solidFill>
                <a:effectLst/>
                <a:latin typeface="+mn-lt"/>
                <a:ea typeface="+mn-ea"/>
                <a:cs typeface="+mn-cs"/>
              </a:rPr>
              <a:t>  Retrieved from </a:t>
            </a:r>
            <a:r>
              <a:rPr lang="en-US" dirty="0" smtClean="0">
                <a:hlinkClick r:id="rId3"/>
              </a:rPr>
              <a:t>https://www.cdc.gov/pneumonia/prevention.html</a:t>
            </a:r>
            <a:endParaRPr lang="en-US" dirty="0"/>
          </a:p>
        </p:txBody>
      </p:sp>
      <p:sp>
        <p:nvSpPr>
          <p:cNvPr id="4" name="Slide Number Placeholder 3"/>
          <p:cNvSpPr>
            <a:spLocks noGrp="1"/>
          </p:cNvSpPr>
          <p:nvPr>
            <p:ph type="sldNum" sz="quarter" idx="10"/>
          </p:nvPr>
        </p:nvSpPr>
        <p:spPr/>
        <p:txBody>
          <a:bodyPr/>
          <a:lstStyle/>
          <a:p>
            <a:fld id="{495C5FFF-1C72-4F84-989C-6D045B94EB14}" type="slidenum">
              <a:rPr lang="en-US" smtClean="0"/>
              <a:t>18</a:t>
            </a:fld>
            <a:endParaRPr lang="en-US"/>
          </a:p>
        </p:txBody>
      </p:sp>
    </p:spTree>
    <p:extLst>
      <p:ext uri="{BB962C8B-B14F-4D97-AF65-F5344CB8AC3E}">
        <p14:creationId xmlns:p14="http://schemas.microsoft.com/office/powerpoint/2010/main" val="382752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Klompas</a:t>
            </a:r>
            <a:r>
              <a:rPr lang="en-US" dirty="0" smtClean="0"/>
              <a:t> et al. (2014).</a:t>
            </a:r>
            <a:r>
              <a:rPr lang="en-US" baseline="0" dirty="0" smtClean="0"/>
              <a:t> </a:t>
            </a:r>
            <a:r>
              <a:rPr lang="en-US" dirty="0" smtClean="0"/>
              <a:t>Strategies</a:t>
            </a:r>
            <a:r>
              <a:rPr lang="en-US" baseline="0" dirty="0" smtClean="0"/>
              <a:t> to prevent </a:t>
            </a:r>
            <a:r>
              <a:rPr lang="en-US" sz="1200" b="0" i="0" kern="1200" dirty="0" smtClean="0">
                <a:solidFill>
                  <a:schemeClr val="tx1"/>
                </a:solidFill>
                <a:effectLst/>
                <a:latin typeface="+mn-lt"/>
                <a:ea typeface="+mn-ea"/>
                <a:cs typeface="+mn-cs"/>
              </a:rPr>
              <a:t>Ventilator-Associated Pneumonia in Acute Care Hospitals: 2014 Update. </a:t>
            </a:r>
            <a:r>
              <a:rPr lang="en-US" sz="1200" b="0" i="1" kern="1200" dirty="0" smtClean="0">
                <a:solidFill>
                  <a:schemeClr val="tx1"/>
                </a:solidFill>
                <a:effectLst/>
                <a:latin typeface="+mn-lt"/>
                <a:ea typeface="+mn-ea"/>
                <a:cs typeface="+mn-cs"/>
              </a:rPr>
              <a:t>Infection Control and Hospital Epidemiology, 35I(8). </a:t>
            </a:r>
            <a:r>
              <a:rPr lang="en-US" sz="1200" b="0" i="0" kern="1200" dirty="0" smtClean="0">
                <a:solidFill>
                  <a:schemeClr val="tx1"/>
                </a:solidFill>
                <a:effectLst/>
                <a:latin typeface="+mn-lt"/>
                <a:ea typeface="+mn-ea"/>
                <a:cs typeface="+mn-cs"/>
              </a:rPr>
              <a:t>915-936.</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doi</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https://www.jstor.org/stable/10.1086/677144</a:t>
            </a:r>
            <a:endParaRPr lang="en-US" dirty="0"/>
          </a:p>
        </p:txBody>
      </p:sp>
      <p:sp>
        <p:nvSpPr>
          <p:cNvPr id="4" name="Slide Number Placeholder 3"/>
          <p:cNvSpPr>
            <a:spLocks noGrp="1"/>
          </p:cNvSpPr>
          <p:nvPr>
            <p:ph type="sldNum" sz="quarter" idx="10"/>
          </p:nvPr>
        </p:nvSpPr>
        <p:spPr/>
        <p:txBody>
          <a:bodyPr/>
          <a:lstStyle/>
          <a:p>
            <a:fld id="{495C5FFF-1C72-4F84-989C-6D045B94EB14}" type="slidenum">
              <a:rPr lang="en-US" smtClean="0"/>
              <a:t>20</a:t>
            </a:fld>
            <a:endParaRPr lang="en-US"/>
          </a:p>
        </p:txBody>
      </p:sp>
    </p:spTree>
    <p:extLst>
      <p:ext uri="{BB962C8B-B14F-4D97-AF65-F5344CB8AC3E}">
        <p14:creationId xmlns:p14="http://schemas.microsoft.com/office/powerpoint/2010/main" val="245314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Scholar search for “Cause of ventilator associated pneumonia” Since 2019…..Top ten had these 5 results</a:t>
            </a:r>
            <a:endParaRPr lang="en-US" dirty="0"/>
          </a:p>
        </p:txBody>
      </p:sp>
      <p:sp>
        <p:nvSpPr>
          <p:cNvPr id="4" name="Slide Number Placeholder 3"/>
          <p:cNvSpPr>
            <a:spLocks noGrp="1"/>
          </p:cNvSpPr>
          <p:nvPr>
            <p:ph type="sldNum" sz="quarter" idx="10"/>
          </p:nvPr>
        </p:nvSpPr>
        <p:spPr/>
        <p:txBody>
          <a:bodyPr/>
          <a:lstStyle/>
          <a:p>
            <a:fld id="{495C5FFF-1C72-4F84-989C-6D045B94EB14}" type="slidenum">
              <a:rPr lang="en-US" smtClean="0"/>
              <a:t>23</a:t>
            </a:fld>
            <a:endParaRPr lang="en-US"/>
          </a:p>
        </p:txBody>
      </p:sp>
    </p:spTree>
    <p:extLst>
      <p:ext uri="{BB962C8B-B14F-4D97-AF65-F5344CB8AC3E}">
        <p14:creationId xmlns:p14="http://schemas.microsoft.com/office/powerpoint/2010/main" val="78799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Centers for Disease Control and</a:t>
            </a:r>
            <a:r>
              <a:rPr lang="en-US" baseline="0" dirty="0" smtClean="0"/>
              <a:t> Prevention. (2018). Management and prevention guidelines.  Retrieved from </a:t>
            </a:r>
            <a:r>
              <a:rPr lang="en-US" dirty="0" smtClean="0">
                <a:hlinkClick r:id="rId3"/>
              </a:rPr>
              <a:t>https://www.cdc.gov/pneumonia/management-prevention-guidelines.html</a:t>
            </a:r>
            <a:endParaRPr lang="en-US" dirty="0"/>
          </a:p>
        </p:txBody>
      </p:sp>
      <p:sp>
        <p:nvSpPr>
          <p:cNvPr id="4" name="Slide Number Placeholder 3"/>
          <p:cNvSpPr>
            <a:spLocks noGrp="1"/>
          </p:cNvSpPr>
          <p:nvPr>
            <p:ph type="sldNum" sz="quarter" idx="10"/>
          </p:nvPr>
        </p:nvSpPr>
        <p:spPr/>
        <p:txBody>
          <a:bodyPr/>
          <a:lstStyle/>
          <a:p>
            <a:fld id="{495C5FFF-1C72-4F84-989C-6D045B94EB14}" type="slidenum">
              <a:rPr lang="en-US" smtClean="0"/>
              <a:t>24</a:t>
            </a:fld>
            <a:endParaRPr lang="en-US"/>
          </a:p>
        </p:txBody>
      </p:sp>
    </p:spTree>
    <p:extLst>
      <p:ext uri="{BB962C8B-B14F-4D97-AF65-F5344CB8AC3E}">
        <p14:creationId xmlns:p14="http://schemas.microsoft.com/office/powerpoint/2010/main" val="14733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indent="-857250"/>
            <a:r>
              <a:rPr lang="en-US" sz="1200" kern="1200" dirty="0" smtClean="0">
                <a:solidFill>
                  <a:schemeClr val="tx1"/>
                </a:solidFill>
                <a:effectLst/>
                <a:latin typeface="+mn-lt"/>
                <a:ea typeface="+mn-ea"/>
                <a:cs typeface="+mn-cs"/>
              </a:rPr>
              <a:t>Work with key members of the NV ASP group to collaborate, stratify and unite overarching antibiotic stewardship programs across the care continuum including inpatient, outpatient, skilled nursing and long term care facilities, pharmacies, and dentistry to develop a broad picture and understanding of the antibiotic stewardship in Nevada.</a:t>
            </a:r>
          </a:p>
          <a:p>
            <a:pPr marL="914400" indent="-857250"/>
            <a:endParaRPr lang="en-US" sz="1200" kern="1200" dirty="0" smtClean="0">
              <a:solidFill>
                <a:schemeClr val="tx1"/>
              </a:solidFill>
              <a:effectLst/>
              <a:latin typeface="+mn-lt"/>
              <a:ea typeface="+mn-ea"/>
              <a:cs typeface="+mn-cs"/>
            </a:endParaRPr>
          </a:p>
          <a:p>
            <a:pPr marL="914400" indent="-857250"/>
            <a:endParaRPr lang="en-US" dirty="0" smtClean="0"/>
          </a:p>
          <a:p>
            <a:pPr marL="914400" indent="-857250"/>
            <a:r>
              <a:rPr lang="en-US" dirty="0" smtClean="0"/>
              <a:t>Identify key organizations, partners, and community members that will facilitate and educate Nevadans on appropriateness of antibiotics, the need to follow prescription and care plans, and the poor outcomes including community impact when they are improperly used.</a:t>
            </a:r>
            <a:endParaRPr lang="en-US" dirty="0" smtClean="0">
              <a:latin typeface="Corbel" panose="020B0503020204020204" pitchFamily="34" charset="0"/>
            </a:endParaRPr>
          </a:p>
          <a:p>
            <a:endParaRPr lang="en-US" b="1"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Identify, collect, and/or create best-practice, algorithms, and care plans for antibiotic prescribing including length from identified industry leaders, </a:t>
            </a:r>
            <a:r>
              <a:rPr lang="en-US" sz="1200" kern="1200" dirty="0" err="1" smtClean="0">
                <a:solidFill>
                  <a:schemeClr val="tx1"/>
                </a:solidFill>
                <a:effectLst/>
                <a:latin typeface="+mn-lt"/>
                <a:ea typeface="+mn-ea"/>
                <a:cs typeface="+mn-cs"/>
              </a:rPr>
              <a:t>antibiograms</a:t>
            </a:r>
            <a:r>
              <a:rPr lang="en-US" sz="1200" kern="1200" dirty="0" smtClean="0">
                <a:solidFill>
                  <a:schemeClr val="tx1"/>
                </a:solidFill>
                <a:effectLst/>
                <a:latin typeface="+mn-lt"/>
                <a:ea typeface="+mn-ea"/>
                <a:cs typeface="+mn-cs"/>
              </a:rPr>
              <a:t>, and systems for dissemination, education, and adherence to improve quality of care and continuity for Nevadans.</a:t>
            </a:r>
          </a:p>
          <a:p>
            <a:endParaRPr lang="en-US" dirty="0"/>
          </a:p>
        </p:txBody>
      </p:sp>
      <p:sp>
        <p:nvSpPr>
          <p:cNvPr id="4" name="Slide Number Placeholder 3"/>
          <p:cNvSpPr>
            <a:spLocks noGrp="1"/>
          </p:cNvSpPr>
          <p:nvPr>
            <p:ph type="sldNum" sz="quarter" idx="10"/>
          </p:nvPr>
        </p:nvSpPr>
        <p:spPr/>
        <p:txBody>
          <a:bodyPr/>
          <a:lstStyle/>
          <a:p>
            <a:fld id="{495C5FFF-1C72-4F84-989C-6D045B94EB14}" type="slidenum">
              <a:rPr lang="en-US" smtClean="0"/>
              <a:t>39</a:t>
            </a:fld>
            <a:endParaRPr lang="en-US"/>
          </a:p>
        </p:txBody>
      </p:sp>
    </p:spTree>
    <p:extLst>
      <p:ext uri="{BB962C8B-B14F-4D97-AF65-F5344CB8AC3E}">
        <p14:creationId xmlns:p14="http://schemas.microsoft.com/office/powerpoint/2010/main" val="269125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F1EE6A-4EE4-48A5-95C9-C75CD38C959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046B0-0B29-4A98-B2D6-EC54E17E5FA1}" type="slidenum">
              <a:rPr lang="en-US" smtClean="0"/>
              <a:t>‹#›</a:t>
            </a:fld>
            <a:endParaRPr lang="en-US"/>
          </a:p>
        </p:txBody>
      </p:sp>
    </p:spTree>
    <p:extLst>
      <p:ext uri="{BB962C8B-B14F-4D97-AF65-F5344CB8AC3E}">
        <p14:creationId xmlns:p14="http://schemas.microsoft.com/office/powerpoint/2010/main" val="4242969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1EE6A-4EE4-48A5-95C9-C75CD38C959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46B0-0B29-4A98-B2D6-EC54E17E5FA1}" type="slidenum">
              <a:rPr lang="en-US" smtClean="0"/>
              <a:t>‹#›</a:t>
            </a:fld>
            <a:endParaRPr lang="en-US"/>
          </a:p>
        </p:txBody>
      </p:sp>
    </p:spTree>
    <p:extLst>
      <p:ext uri="{BB962C8B-B14F-4D97-AF65-F5344CB8AC3E}">
        <p14:creationId xmlns:p14="http://schemas.microsoft.com/office/powerpoint/2010/main" val="8379679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1EE6A-4EE4-48A5-95C9-C75CD38C959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46B0-0B29-4A98-B2D6-EC54E17E5FA1}" type="slidenum">
              <a:rPr lang="en-US" smtClean="0"/>
              <a:t>‹#›</a:t>
            </a:fld>
            <a:endParaRPr lang="en-US"/>
          </a:p>
        </p:txBody>
      </p:sp>
    </p:spTree>
    <p:extLst>
      <p:ext uri="{BB962C8B-B14F-4D97-AF65-F5344CB8AC3E}">
        <p14:creationId xmlns:p14="http://schemas.microsoft.com/office/powerpoint/2010/main" val="35876698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1EE6A-4EE4-48A5-95C9-C75CD38C959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46B0-0B29-4A98-B2D6-EC54E17E5FA1}" type="slidenum">
              <a:rPr lang="en-US" smtClean="0"/>
              <a:t>‹#›</a:t>
            </a:fld>
            <a:endParaRPr lang="en-US"/>
          </a:p>
        </p:txBody>
      </p:sp>
    </p:spTree>
    <p:extLst>
      <p:ext uri="{BB962C8B-B14F-4D97-AF65-F5344CB8AC3E}">
        <p14:creationId xmlns:p14="http://schemas.microsoft.com/office/powerpoint/2010/main" val="28088829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F1EE6A-4EE4-48A5-95C9-C75CD38C959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46B0-0B29-4A98-B2D6-EC54E17E5FA1}" type="slidenum">
              <a:rPr lang="en-US" smtClean="0"/>
              <a:t>‹#›</a:t>
            </a:fld>
            <a:endParaRPr lang="en-US"/>
          </a:p>
        </p:txBody>
      </p:sp>
    </p:spTree>
    <p:extLst>
      <p:ext uri="{BB962C8B-B14F-4D97-AF65-F5344CB8AC3E}">
        <p14:creationId xmlns:p14="http://schemas.microsoft.com/office/powerpoint/2010/main" val="3499369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F1EE6A-4EE4-48A5-95C9-C75CD38C959B}"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046B0-0B29-4A98-B2D6-EC54E17E5FA1}" type="slidenum">
              <a:rPr lang="en-US" smtClean="0"/>
              <a:t>‹#›</a:t>
            </a:fld>
            <a:endParaRPr lang="en-US"/>
          </a:p>
        </p:txBody>
      </p:sp>
    </p:spTree>
    <p:extLst>
      <p:ext uri="{BB962C8B-B14F-4D97-AF65-F5344CB8AC3E}">
        <p14:creationId xmlns:p14="http://schemas.microsoft.com/office/powerpoint/2010/main" val="20451356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F1EE6A-4EE4-48A5-95C9-C75CD38C959B}" type="datetimeFigureOut">
              <a:rPr lang="en-US" smtClean="0"/>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046B0-0B29-4A98-B2D6-EC54E17E5FA1}" type="slidenum">
              <a:rPr lang="en-US" smtClean="0"/>
              <a:t>‹#›</a:t>
            </a:fld>
            <a:endParaRPr lang="en-US"/>
          </a:p>
        </p:txBody>
      </p:sp>
    </p:spTree>
    <p:extLst>
      <p:ext uri="{BB962C8B-B14F-4D97-AF65-F5344CB8AC3E}">
        <p14:creationId xmlns:p14="http://schemas.microsoft.com/office/powerpoint/2010/main" val="12003943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F1EE6A-4EE4-48A5-95C9-C75CD38C959B}"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046B0-0B29-4A98-B2D6-EC54E17E5FA1}" type="slidenum">
              <a:rPr lang="en-US" smtClean="0"/>
              <a:t>‹#›</a:t>
            </a:fld>
            <a:endParaRPr lang="en-US"/>
          </a:p>
        </p:txBody>
      </p:sp>
    </p:spTree>
    <p:extLst>
      <p:ext uri="{BB962C8B-B14F-4D97-AF65-F5344CB8AC3E}">
        <p14:creationId xmlns:p14="http://schemas.microsoft.com/office/powerpoint/2010/main" val="11979248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1EE6A-4EE4-48A5-95C9-C75CD38C959B}" type="datetimeFigureOut">
              <a:rPr lang="en-US" smtClean="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046B0-0B29-4A98-B2D6-EC54E17E5FA1}" type="slidenum">
              <a:rPr lang="en-US" smtClean="0"/>
              <a:t>‹#›</a:t>
            </a:fld>
            <a:endParaRPr lang="en-US"/>
          </a:p>
        </p:txBody>
      </p:sp>
    </p:spTree>
    <p:extLst>
      <p:ext uri="{BB962C8B-B14F-4D97-AF65-F5344CB8AC3E}">
        <p14:creationId xmlns:p14="http://schemas.microsoft.com/office/powerpoint/2010/main" val="35740767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F1EE6A-4EE4-48A5-95C9-C75CD38C959B}"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046B0-0B29-4A98-B2D6-EC54E17E5FA1}" type="slidenum">
              <a:rPr lang="en-US" smtClean="0"/>
              <a:t>‹#›</a:t>
            </a:fld>
            <a:endParaRPr lang="en-US"/>
          </a:p>
        </p:txBody>
      </p:sp>
    </p:spTree>
    <p:extLst>
      <p:ext uri="{BB962C8B-B14F-4D97-AF65-F5344CB8AC3E}">
        <p14:creationId xmlns:p14="http://schemas.microsoft.com/office/powerpoint/2010/main" val="13138860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F1EE6A-4EE4-48A5-95C9-C75CD38C959B}"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046B0-0B29-4A98-B2D6-EC54E17E5FA1}" type="slidenum">
              <a:rPr lang="en-US" smtClean="0"/>
              <a:t>‹#›</a:t>
            </a:fld>
            <a:endParaRPr lang="en-US"/>
          </a:p>
        </p:txBody>
      </p:sp>
    </p:spTree>
    <p:extLst>
      <p:ext uri="{BB962C8B-B14F-4D97-AF65-F5344CB8AC3E}">
        <p14:creationId xmlns:p14="http://schemas.microsoft.com/office/powerpoint/2010/main" val="14896208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1EE6A-4EE4-48A5-95C9-C75CD38C959B}" type="datetimeFigureOut">
              <a:rPr lang="en-US" smtClean="0"/>
              <a:t>4/23/2019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Ramos, E &amp; Sanguinet, J. – May HAI NV Program</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046B0-0B29-4A98-B2D6-EC54E17E5FA1}" type="slidenum">
              <a:rPr lang="en-US" smtClean="0"/>
              <a:t>‹#›</a:t>
            </a:fld>
            <a:endParaRPr lang="en-US"/>
          </a:p>
        </p:txBody>
      </p:sp>
    </p:spTree>
    <p:extLst>
      <p:ext uri="{BB962C8B-B14F-4D97-AF65-F5344CB8AC3E}">
        <p14:creationId xmlns:p14="http://schemas.microsoft.com/office/powerpoint/2010/main" val="1958914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thoracic.org/statements/resources/mtpi/idsaats-cap.pdf" TargetMode="External"/><Relationship Id="rId7" Type="http://schemas.openxmlformats.org/officeDocument/2006/relationships/hyperlink" Target="http://www.jstor.org/stable/10.1086/67714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id.oxfordjournals.org/content/63/5/e61.full.pdf" TargetMode="External"/><Relationship Id="rId5" Type="http://schemas.openxmlformats.org/officeDocument/2006/relationships/hyperlink" Target="https://www.cdc.gov/hicpac/pdf/guidelines/HApneu2003guidelines.pdf" TargetMode="External"/><Relationship Id="rId4" Type="http://schemas.openxmlformats.org/officeDocument/2006/relationships/hyperlink" Target="http://cid.oxfordjournals.org/content/early/2011/08/30/cid.cir531.full.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nvasp.net/" TargetMode="Externa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cdc.gov/pneumoni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550863"/>
            <a:ext cx="9144000" cy="2387600"/>
          </a:xfrm>
        </p:spPr>
        <p:txBody>
          <a:bodyPr>
            <a:normAutofit fontScale="90000"/>
          </a:bodyPr>
          <a:lstStyle/>
          <a:p>
            <a:pPr lvl="0" defTabSz="914400" rtl="0" eaLnBrk="1" latinLnBrk="0" hangingPunct="1">
              <a:lnSpc>
                <a:spcPct val="90000"/>
              </a:lnSpc>
              <a:spcBef>
                <a:spcPct val="0"/>
              </a:spcBef>
              <a:buNone/>
            </a:pPr>
            <a:r>
              <a:rPr lang="en-US" dirty="0" smtClean="0"/>
              <a:t>Ventilator </a:t>
            </a:r>
            <a:r>
              <a:rPr lang="en-US" dirty="0"/>
              <a:t>Associated </a:t>
            </a:r>
            <a:r>
              <a:rPr lang="en-US" dirty="0" smtClean="0"/>
              <a:t>Pneumonia Events:</a:t>
            </a:r>
            <a:br>
              <a:rPr lang="en-US" dirty="0" smtClean="0"/>
            </a:br>
            <a:r>
              <a:rPr lang="en-US" dirty="0" smtClean="0"/>
              <a:t>Surveillance versus Treatment</a:t>
            </a:r>
            <a:endParaRPr lang="en-US" dirty="0"/>
          </a:p>
        </p:txBody>
      </p:sp>
      <p:sp>
        <p:nvSpPr>
          <p:cNvPr id="3" name="Subtitle 2"/>
          <p:cNvSpPr>
            <a:spLocks noGrp="1"/>
          </p:cNvSpPr>
          <p:nvPr>
            <p:ph type="subTitle" idx="1"/>
          </p:nvPr>
        </p:nvSpPr>
        <p:spPr>
          <a:xfrm>
            <a:off x="4381501" y="3211168"/>
            <a:ext cx="7562850" cy="3291232"/>
          </a:xfrm>
        </p:spPr>
        <p:txBody>
          <a:bodyPr>
            <a:normAutofit/>
          </a:bodyPr>
          <a:lstStyle/>
          <a:p>
            <a:r>
              <a:rPr lang="en-US" sz="2200" dirty="0" smtClean="0"/>
              <a:t>Eric Ramos, MD </a:t>
            </a:r>
            <a:endParaRPr lang="en-US" sz="2200" dirty="0" smtClean="0"/>
          </a:p>
          <a:p>
            <a:r>
              <a:rPr lang="en-US" sz="2200" dirty="0">
                <a:sym typeface="Wingdings" panose="05000000000000000000" pitchFamily="2" charset="2"/>
              </a:rPr>
              <a:t>Chief Medical Officer, Long Beach Medical </a:t>
            </a:r>
            <a:r>
              <a:rPr lang="en-US" sz="2200" dirty="0">
                <a:sym typeface="Wingdings" panose="05000000000000000000" pitchFamily="2" charset="2"/>
              </a:rPr>
              <a:t>Center</a:t>
            </a:r>
          </a:p>
          <a:p>
            <a:r>
              <a:rPr lang="en-US" sz="2200" dirty="0"/>
              <a:t>Board </a:t>
            </a:r>
            <a:r>
              <a:rPr lang="en-US" sz="2200" dirty="0"/>
              <a:t>Member Nevada Antimicrobial Stewardship</a:t>
            </a:r>
          </a:p>
          <a:p>
            <a:endParaRPr lang="en-US" sz="2200" dirty="0"/>
          </a:p>
          <a:p>
            <a:r>
              <a:rPr lang="en-US" sz="2200" dirty="0"/>
              <a:t>Jennifer Sanguinet, BSIS, MBA-HCM, FAPIC, </a:t>
            </a:r>
          </a:p>
          <a:p>
            <a:pPr marL="0" lvl="1">
              <a:spcBef>
                <a:spcPts val="1000"/>
              </a:spcBef>
              <a:tabLst>
                <a:tab pos="857250" algn="l"/>
              </a:tabLst>
            </a:pPr>
            <a:r>
              <a:rPr lang="en-US" sz="2200" dirty="0"/>
              <a:t>Director, Infection </a:t>
            </a:r>
            <a:r>
              <a:rPr lang="en-US" sz="2200" dirty="0" smtClean="0"/>
              <a:t>Prevention, Sunrise </a:t>
            </a:r>
            <a:r>
              <a:rPr lang="en-US" sz="2200" dirty="0"/>
              <a:t>Hospital &amp; Medical Center</a:t>
            </a:r>
          </a:p>
          <a:p>
            <a:r>
              <a:rPr lang="en-US" sz="2200" dirty="0"/>
              <a:t>Board Member Nevada Antimicrobial Stewardship</a:t>
            </a:r>
          </a:p>
        </p:txBody>
      </p:sp>
      <p:pic>
        <p:nvPicPr>
          <p:cNvPr id="6" name="Picture 5"/>
          <p:cNvPicPr>
            <a:picLocks noChangeAspect="1"/>
          </p:cNvPicPr>
          <p:nvPr/>
        </p:nvPicPr>
        <p:blipFill>
          <a:blip r:embed="rId2"/>
          <a:stretch>
            <a:fillRect/>
          </a:stretch>
        </p:blipFill>
        <p:spPr>
          <a:xfrm>
            <a:off x="365578" y="3211168"/>
            <a:ext cx="3838121" cy="3056282"/>
          </a:xfrm>
          <a:prstGeom prst="rect">
            <a:avLst/>
          </a:prstGeom>
        </p:spPr>
      </p:pic>
    </p:spTree>
    <p:extLst>
      <p:ext uri="{BB962C8B-B14F-4D97-AF65-F5344CB8AC3E}">
        <p14:creationId xmlns:p14="http://schemas.microsoft.com/office/powerpoint/2010/main" val="839795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defTabSz="914400" rtl="0" eaLnBrk="1" latinLnBrk="0" hangingPunct="1">
              <a:lnSpc>
                <a:spcPct val="90000"/>
              </a:lnSpc>
              <a:spcBef>
                <a:spcPct val="0"/>
              </a:spcBef>
              <a:buNone/>
            </a:pPr>
            <a:r>
              <a:rPr lang="en-US" sz="6000" kern="1200" dirty="0" smtClean="0">
                <a:solidFill>
                  <a:schemeClr val="tx1"/>
                </a:solidFill>
                <a:effectLst/>
                <a:latin typeface="+mj-lt"/>
                <a:ea typeface="+mj-ea"/>
                <a:cs typeface="+mj-cs"/>
              </a:rPr>
              <a:t>Possible Ventilator-associated Pneumonia</a:t>
            </a:r>
          </a:p>
        </p:txBody>
      </p:sp>
      <p:sp>
        <p:nvSpPr>
          <p:cNvPr id="3" name="Content Placeholder 2"/>
          <p:cNvSpPr>
            <a:spLocks noGrp="1"/>
          </p:cNvSpPr>
          <p:nvPr>
            <p:ph idx="1"/>
          </p:nvPr>
        </p:nvSpPr>
        <p:spPr>
          <a:xfrm>
            <a:off x="381000" y="1825624"/>
            <a:ext cx="10972800" cy="4727575"/>
          </a:xfrm>
        </p:spPr>
        <p:txBody>
          <a:bodyPr>
            <a:normAutofit fontScale="85000" lnSpcReduction="20000"/>
          </a:bodyPr>
          <a:lstStyle/>
          <a:p>
            <a:pPr marL="514350" indent="-514350">
              <a:buFont typeface="+mj-lt"/>
              <a:buAutoNum type="arabicPeriod"/>
            </a:pPr>
            <a:r>
              <a:rPr lang="en-US" dirty="0" smtClean="0"/>
              <a:t>Positive culture from one of the following:</a:t>
            </a:r>
          </a:p>
          <a:p>
            <a:pPr lvl="1"/>
            <a:r>
              <a:rPr lang="en-US" dirty="0" smtClean="0"/>
              <a:t>Endotracheal Aspirate (</a:t>
            </a:r>
            <a:r>
              <a:rPr lang="en-US" u="sng" dirty="0" smtClean="0"/>
              <a:t>&gt;</a:t>
            </a:r>
            <a:r>
              <a:rPr lang="en-US" dirty="0" smtClean="0"/>
              <a:t>10</a:t>
            </a:r>
            <a:r>
              <a:rPr lang="en-US" baseline="30000" dirty="0" smtClean="0"/>
              <a:t>5</a:t>
            </a:r>
            <a:r>
              <a:rPr lang="en-US" dirty="0" smtClean="0"/>
              <a:t>)</a:t>
            </a:r>
          </a:p>
          <a:p>
            <a:pPr lvl="1"/>
            <a:r>
              <a:rPr lang="en-US" dirty="0" err="1" smtClean="0"/>
              <a:t>Bronch</a:t>
            </a:r>
            <a:r>
              <a:rPr lang="en-US" dirty="0" smtClean="0"/>
              <a:t> Lavage (</a:t>
            </a:r>
            <a:r>
              <a:rPr lang="en-US" u="sng" dirty="0" smtClean="0"/>
              <a:t>&gt;</a:t>
            </a:r>
            <a:r>
              <a:rPr lang="en-US" dirty="0" smtClean="0"/>
              <a:t>10</a:t>
            </a:r>
            <a:r>
              <a:rPr lang="en-US" baseline="30000" dirty="0"/>
              <a:t>4</a:t>
            </a:r>
            <a:r>
              <a:rPr lang="en-US" dirty="0" smtClean="0"/>
              <a:t>)</a:t>
            </a:r>
          </a:p>
          <a:p>
            <a:pPr lvl="1"/>
            <a:r>
              <a:rPr lang="en-US" dirty="0" smtClean="0"/>
              <a:t>Lung Tissue (</a:t>
            </a:r>
            <a:r>
              <a:rPr lang="en-US" u="sng" dirty="0" smtClean="0"/>
              <a:t>&gt;</a:t>
            </a:r>
            <a:r>
              <a:rPr lang="en-US" dirty="0" smtClean="0"/>
              <a:t>10</a:t>
            </a:r>
            <a:r>
              <a:rPr lang="en-US" baseline="30000" dirty="0"/>
              <a:t>4</a:t>
            </a:r>
            <a:r>
              <a:rPr lang="en-US" dirty="0" smtClean="0"/>
              <a:t>)</a:t>
            </a:r>
          </a:p>
          <a:p>
            <a:pPr lvl="1"/>
            <a:r>
              <a:rPr lang="en-US" dirty="0" smtClean="0"/>
              <a:t>Protected Specimen Brushing (</a:t>
            </a:r>
            <a:r>
              <a:rPr lang="en-US" u="sng" dirty="0" smtClean="0"/>
              <a:t>&gt;</a:t>
            </a:r>
            <a:r>
              <a:rPr lang="en-US" dirty="0" smtClean="0"/>
              <a:t>10</a:t>
            </a:r>
            <a:r>
              <a:rPr lang="en-US" baseline="30000" dirty="0"/>
              <a:t>3</a:t>
            </a:r>
            <a:r>
              <a:rPr lang="en-US" dirty="0" smtClean="0"/>
              <a:t>)</a:t>
            </a:r>
          </a:p>
          <a:p>
            <a:pPr marL="0" indent="0">
              <a:buNone/>
            </a:pPr>
            <a:r>
              <a:rPr lang="en-US" dirty="0" smtClean="0"/>
              <a:t>OR</a:t>
            </a:r>
          </a:p>
          <a:p>
            <a:pPr marL="514350" indent="-514350">
              <a:buFont typeface="+mj-lt"/>
              <a:buAutoNum type="arabicPeriod" startAt="2"/>
            </a:pPr>
            <a:r>
              <a:rPr lang="en-US" dirty="0" smtClean="0"/>
              <a:t>Purulent secretions PLUS positive culture not meeting above </a:t>
            </a:r>
            <a:r>
              <a:rPr lang="en-US" dirty="0" err="1" smtClean="0"/>
              <a:t>cfu</a:t>
            </a:r>
            <a:r>
              <a:rPr lang="en-US" dirty="0" smtClean="0"/>
              <a:t> thresholds from Sputum, Endo trach aspirate, </a:t>
            </a:r>
            <a:r>
              <a:rPr lang="en-US" dirty="0" err="1" smtClean="0"/>
              <a:t>Bronch</a:t>
            </a:r>
            <a:r>
              <a:rPr lang="en-US" dirty="0" smtClean="0"/>
              <a:t> Lavage, Lung Tissue or Protected Specimen Brushing</a:t>
            </a:r>
          </a:p>
          <a:p>
            <a:pPr marL="0" indent="0">
              <a:buNone/>
            </a:pPr>
            <a:r>
              <a:rPr lang="en-US" dirty="0" smtClean="0"/>
              <a:t>OR</a:t>
            </a:r>
          </a:p>
          <a:p>
            <a:pPr marL="514350" indent="-514350">
              <a:buFont typeface="+mj-lt"/>
              <a:buAutoNum type="arabicPeriod" startAt="3"/>
            </a:pPr>
            <a:r>
              <a:rPr lang="en-US" dirty="0" smtClean="0"/>
              <a:t>One of the following positive tests</a:t>
            </a:r>
          </a:p>
          <a:p>
            <a:pPr lvl="1"/>
            <a:r>
              <a:rPr lang="en-US" dirty="0" smtClean="0"/>
              <a:t>Pleural fluid with organism</a:t>
            </a:r>
          </a:p>
          <a:p>
            <a:pPr lvl="1"/>
            <a:r>
              <a:rPr lang="en-US" dirty="0" smtClean="0"/>
              <a:t>Lung histopathology (abscess, evidence of parenchyma or evidence of infection)</a:t>
            </a:r>
          </a:p>
          <a:p>
            <a:pPr lvl="1"/>
            <a:r>
              <a:rPr lang="en-US" dirty="0" smtClean="0"/>
              <a:t>Diagnostic Legionella test</a:t>
            </a:r>
          </a:p>
          <a:p>
            <a:pPr lvl="1"/>
            <a:r>
              <a:rPr lang="en-US" dirty="0" smtClean="0"/>
              <a:t>Diagnostic flu, </a:t>
            </a:r>
            <a:r>
              <a:rPr lang="en-US" dirty="0" err="1" smtClean="0"/>
              <a:t>rsv</a:t>
            </a:r>
            <a:r>
              <a:rPr lang="en-US" dirty="0" smtClean="0"/>
              <a:t>, adenovirus, parainfluenza, rhinovirus, human </a:t>
            </a:r>
            <a:r>
              <a:rPr lang="en-US" dirty="0" err="1" smtClean="0"/>
              <a:t>metapneumovirus</a:t>
            </a:r>
            <a:r>
              <a:rPr lang="en-US" dirty="0" smtClean="0"/>
              <a:t>, coronavirus</a:t>
            </a:r>
            <a:endParaRPr lang="en-US" dirty="0"/>
          </a:p>
        </p:txBody>
      </p:sp>
      <p:pic>
        <p:nvPicPr>
          <p:cNvPr id="4" name="Picture 3"/>
          <p:cNvPicPr>
            <a:picLocks noChangeAspect="1"/>
          </p:cNvPicPr>
          <p:nvPr/>
        </p:nvPicPr>
        <p:blipFill>
          <a:blip r:embed="rId2"/>
          <a:stretch>
            <a:fillRect/>
          </a:stretch>
        </p:blipFill>
        <p:spPr>
          <a:xfrm>
            <a:off x="10934700" y="620055"/>
            <a:ext cx="1024182" cy="815702"/>
          </a:xfrm>
          <a:prstGeom prst="rect">
            <a:avLst/>
          </a:prstGeom>
        </p:spPr>
      </p:pic>
    </p:spTree>
    <p:extLst>
      <p:ext uri="{BB962C8B-B14F-4D97-AF65-F5344CB8AC3E}">
        <p14:creationId xmlns:p14="http://schemas.microsoft.com/office/powerpoint/2010/main" val="773431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Examples-PVAP or Not?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94799445"/>
              </p:ext>
            </p:extLst>
          </p:nvPr>
        </p:nvGraphicFramePr>
        <p:xfrm>
          <a:off x="838200" y="1690689"/>
          <a:ext cx="10515603" cy="4659309"/>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2951287017"/>
                    </a:ext>
                  </a:extLst>
                </a:gridCol>
                <a:gridCol w="1502229">
                  <a:extLst>
                    <a:ext uri="{9D8B030D-6E8A-4147-A177-3AD203B41FA5}">
                      <a16:colId xmlns:a16="http://schemas.microsoft.com/office/drawing/2014/main" val="731253132"/>
                    </a:ext>
                  </a:extLst>
                </a:gridCol>
                <a:gridCol w="1502229">
                  <a:extLst>
                    <a:ext uri="{9D8B030D-6E8A-4147-A177-3AD203B41FA5}">
                      <a16:colId xmlns:a16="http://schemas.microsoft.com/office/drawing/2014/main" val="2294966410"/>
                    </a:ext>
                  </a:extLst>
                </a:gridCol>
                <a:gridCol w="1502229">
                  <a:extLst>
                    <a:ext uri="{9D8B030D-6E8A-4147-A177-3AD203B41FA5}">
                      <a16:colId xmlns:a16="http://schemas.microsoft.com/office/drawing/2014/main" val="3851540798"/>
                    </a:ext>
                  </a:extLst>
                </a:gridCol>
                <a:gridCol w="1502229">
                  <a:extLst>
                    <a:ext uri="{9D8B030D-6E8A-4147-A177-3AD203B41FA5}">
                      <a16:colId xmlns:a16="http://schemas.microsoft.com/office/drawing/2014/main" val="2189764199"/>
                    </a:ext>
                  </a:extLst>
                </a:gridCol>
                <a:gridCol w="1502229">
                  <a:extLst>
                    <a:ext uri="{9D8B030D-6E8A-4147-A177-3AD203B41FA5}">
                      <a16:colId xmlns:a16="http://schemas.microsoft.com/office/drawing/2014/main" val="1370127349"/>
                    </a:ext>
                  </a:extLst>
                </a:gridCol>
                <a:gridCol w="1502229">
                  <a:extLst>
                    <a:ext uri="{9D8B030D-6E8A-4147-A177-3AD203B41FA5}">
                      <a16:colId xmlns:a16="http://schemas.microsoft.com/office/drawing/2014/main" val="1411069378"/>
                    </a:ext>
                  </a:extLst>
                </a:gridCol>
              </a:tblGrid>
              <a:tr h="853829">
                <a:tc>
                  <a:txBody>
                    <a:bodyPr/>
                    <a:lstStyle/>
                    <a:p>
                      <a:r>
                        <a:rPr lang="en-US" dirty="0" smtClean="0"/>
                        <a:t>Day 1</a:t>
                      </a:r>
                      <a:endParaRPr lang="en-US" dirty="0"/>
                    </a:p>
                  </a:txBody>
                  <a:tcPr/>
                </a:tc>
                <a:tc>
                  <a:txBody>
                    <a:bodyPr/>
                    <a:lstStyle/>
                    <a:p>
                      <a:r>
                        <a:rPr lang="en-US" dirty="0" smtClean="0"/>
                        <a:t>Day 2</a:t>
                      </a:r>
                      <a:endParaRPr lang="en-US" dirty="0"/>
                    </a:p>
                  </a:txBody>
                  <a:tcPr/>
                </a:tc>
                <a:tc>
                  <a:txBody>
                    <a:bodyPr/>
                    <a:lstStyle/>
                    <a:p>
                      <a:r>
                        <a:rPr lang="en-US" dirty="0" smtClean="0"/>
                        <a:t>Day 3</a:t>
                      </a:r>
                    </a:p>
                    <a:p>
                      <a:r>
                        <a:rPr lang="en-US" dirty="0" smtClean="0"/>
                        <a:t>VAE Window</a:t>
                      </a:r>
                      <a:endParaRPr lang="en-US" dirty="0"/>
                    </a:p>
                  </a:txBody>
                  <a:tcPr/>
                </a:tc>
                <a:tc>
                  <a:txBody>
                    <a:bodyPr/>
                    <a:lstStyle/>
                    <a:p>
                      <a:r>
                        <a:rPr lang="en-US" dirty="0" smtClean="0"/>
                        <a:t>Day 4</a:t>
                      </a:r>
                    </a:p>
                    <a:p>
                      <a:r>
                        <a:rPr lang="en-US" dirty="0" smtClean="0"/>
                        <a:t>VAE Window</a:t>
                      </a:r>
                    </a:p>
                    <a:p>
                      <a:r>
                        <a:rPr lang="en-US" dirty="0" smtClean="0"/>
                        <a:t>VAE DATE</a:t>
                      </a:r>
                      <a:endParaRPr lang="en-US" dirty="0"/>
                    </a:p>
                  </a:txBody>
                  <a:tcPr/>
                </a:tc>
                <a:tc>
                  <a:txBody>
                    <a:bodyPr/>
                    <a:lstStyle/>
                    <a:p>
                      <a:r>
                        <a:rPr lang="en-US" dirty="0" smtClean="0"/>
                        <a:t>Day 5</a:t>
                      </a:r>
                    </a:p>
                    <a:p>
                      <a:r>
                        <a:rPr lang="en-US" dirty="0" smtClean="0"/>
                        <a:t>VAE Window</a:t>
                      </a:r>
                    </a:p>
                    <a:p>
                      <a:endParaRPr lang="en-US" dirty="0"/>
                    </a:p>
                  </a:txBody>
                  <a:tcPr/>
                </a:tc>
                <a:tc>
                  <a:txBody>
                    <a:bodyPr/>
                    <a:lstStyle/>
                    <a:p>
                      <a:r>
                        <a:rPr lang="en-US" dirty="0" smtClean="0"/>
                        <a:t>Day 6</a:t>
                      </a:r>
                    </a:p>
                    <a:p>
                      <a:r>
                        <a:rPr lang="en-US" dirty="0" smtClean="0"/>
                        <a:t>VAE Window</a:t>
                      </a:r>
                    </a:p>
                  </a:txBody>
                  <a:tcPr/>
                </a:tc>
                <a:tc>
                  <a:txBody>
                    <a:bodyPr/>
                    <a:lstStyle/>
                    <a:p>
                      <a:r>
                        <a:rPr lang="en-US" dirty="0" smtClean="0"/>
                        <a:t>Day 7</a:t>
                      </a:r>
                      <a:endParaRPr lang="en-US" dirty="0"/>
                    </a:p>
                  </a:txBody>
                  <a:tcPr/>
                </a:tc>
                <a:extLst>
                  <a:ext uri="{0D108BD9-81ED-4DB2-BD59-A6C34878D82A}">
                    <a16:rowId xmlns:a16="http://schemas.microsoft.com/office/drawing/2014/main" val="3705474649"/>
                  </a:ext>
                </a:extLst>
              </a:tr>
              <a:tr h="853829">
                <a:tc>
                  <a:txBody>
                    <a:bodyPr/>
                    <a:lstStyle/>
                    <a:p>
                      <a:r>
                        <a:rPr lang="en-US" dirty="0" smtClean="0"/>
                        <a:t>FIO</a:t>
                      </a:r>
                      <a:r>
                        <a:rPr lang="en-US" baseline="-25000" dirty="0" smtClean="0"/>
                        <a:t>2</a:t>
                      </a:r>
                      <a:r>
                        <a:rPr lang="en-US" dirty="0" smtClean="0"/>
                        <a:t> 0.25</a:t>
                      </a:r>
                    </a:p>
                  </a:txBody>
                  <a:tcPr/>
                </a:tc>
                <a:tc>
                  <a:txBody>
                    <a:bodyPr/>
                    <a:lstStyle/>
                    <a:p>
                      <a:r>
                        <a:rPr lang="en-US" dirty="0" smtClean="0"/>
                        <a:t>0.25</a:t>
                      </a:r>
                      <a:endParaRPr lang="en-US" dirty="0"/>
                    </a:p>
                  </a:txBody>
                  <a:tcPr/>
                </a:tc>
                <a:tc>
                  <a:txBody>
                    <a:bodyPr/>
                    <a:lstStyle/>
                    <a:p>
                      <a:r>
                        <a:rPr lang="en-US" dirty="0" smtClean="0"/>
                        <a:t>0.25</a:t>
                      </a:r>
                      <a:endParaRPr lang="en-US" dirty="0"/>
                    </a:p>
                  </a:txBody>
                  <a:tcPr/>
                </a:tc>
                <a:tc>
                  <a:txBody>
                    <a:bodyPr/>
                    <a:lstStyle/>
                    <a:p>
                      <a:r>
                        <a:rPr lang="en-US" dirty="0" smtClean="0"/>
                        <a:t>0.55</a:t>
                      </a:r>
                    </a:p>
                  </a:txBody>
                  <a:tcPr/>
                </a:tc>
                <a:tc>
                  <a:txBody>
                    <a:bodyPr/>
                    <a:lstStyle/>
                    <a:p>
                      <a:r>
                        <a:rPr lang="en-US" dirty="0" smtClean="0"/>
                        <a:t>0.65</a:t>
                      </a:r>
                      <a:endParaRPr lang="en-US" dirty="0"/>
                    </a:p>
                  </a:txBody>
                  <a:tcPr/>
                </a:tc>
                <a:tc>
                  <a:txBody>
                    <a:bodyPr/>
                    <a:lstStyle/>
                    <a:p>
                      <a:r>
                        <a:rPr lang="en-US" dirty="0" smtClean="0"/>
                        <a:t>0.35</a:t>
                      </a:r>
                      <a:endParaRPr lang="en-US" dirty="0"/>
                    </a:p>
                  </a:txBody>
                  <a:tcPr/>
                </a:tc>
                <a:tc>
                  <a:txBody>
                    <a:bodyPr/>
                    <a:lstStyle/>
                    <a:p>
                      <a:r>
                        <a:rPr lang="en-US" dirty="0" smtClean="0"/>
                        <a:t>0.35</a:t>
                      </a:r>
                      <a:endParaRPr lang="en-US" dirty="0"/>
                    </a:p>
                  </a:txBody>
                  <a:tcPr/>
                </a:tc>
                <a:extLst>
                  <a:ext uri="{0D108BD9-81ED-4DB2-BD59-A6C34878D82A}">
                    <a16:rowId xmlns:a16="http://schemas.microsoft.com/office/drawing/2014/main" val="1897200484"/>
                  </a:ext>
                </a:extLst>
              </a:tr>
              <a:tr h="592382">
                <a:tc>
                  <a:txBody>
                    <a:bodyPr/>
                    <a:lstStyle/>
                    <a:p>
                      <a:r>
                        <a:rPr lang="en-US" dirty="0" smtClean="0"/>
                        <a:t>WBC</a:t>
                      </a:r>
                      <a:endParaRPr lang="en-US" dirty="0"/>
                    </a:p>
                  </a:txBody>
                  <a:tcPr/>
                </a:tc>
                <a:tc>
                  <a:txBody>
                    <a:bodyPr/>
                    <a:lstStyle/>
                    <a:p>
                      <a:endParaRPr lang="en-US" dirty="0"/>
                    </a:p>
                  </a:txBody>
                  <a:tcPr/>
                </a:tc>
                <a:tc>
                  <a:txBody>
                    <a:bodyPr/>
                    <a:lstStyle/>
                    <a:p>
                      <a:r>
                        <a:rPr lang="en-US" dirty="0" smtClean="0"/>
                        <a:t>14.0 </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61628742"/>
                  </a:ext>
                </a:extLst>
              </a:tr>
              <a:tr h="1109978">
                <a:tc>
                  <a:txBody>
                    <a:bodyPr/>
                    <a:lstStyle/>
                    <a:p>
                      <a:r>
                        <a:rPr lang="en-US" dirty="0" smtClean="0"/>
                        <a:t>Antibiotics:</a:t>
                      </a:r>
                      <a:endParaRPr lang="en-US" dirty="0"/>
                    </a:p>
                  </a:txBody>
                  <a:tcPr/>
                </a:tc>
                <a:tc>
                  <a:txBody>
                    <a:bodyPr/>
                    <a:lstStyle/>
                    <a:p>
                      <a:endParaRPr lang="en-US" dirty="0"/>
                    </a:p>
                  </a:txBody>
                  <a:tcPr/>
                </a:tc>
                <a:tc>
                  <a:txBody>
                    <a:bodyPr/>
                    <a:lstStyle/>
                    <a:p>
                      <a:r>
                        <a:rPr lang="en-US" dirty="0" smtClean="0"/>
                        <a:t>Levaquin </a:t>
                      </a:r>
                    </a:p>
                    <a:p>
                      <a:r>
                        <a:rPr lang="en-US" dirty="0" smtClean="0"/>
                        <a:t>QD 1</a:t>
                      </a:r>
                      <a:endParaRPr lang="en-US" dirty="0"/>
                    </a:p>
                  </a:txBody>
                  <a:tcPr/>
                </a:tc>
                <a:tc>
                  <a:txBody>
                    <a:bodyPr/>
                    <a:lstStyle/>
                    <a:p>
                      <a:r>
                        <a:rPr lang="en-US" dirty="0" smtClean="0"/>
                        <a:t>Levaquin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QD 2</a:t>
                      </a:r>
                    </a:p>
                    <a:p>
                      <a:endParaRPr lang="en-US" dirty="0"/>
                    </a:p>
                  </a:txBody>
                  <a:tcPr/>
                </a:tc>
                <a:tc>
                  <a:txBody>
                    <a:bodyPr/>
                    <a:lstStyle/>
                    <a:p>
                      <a:r>
                        <a:rPr lang="en-US" dirty="0" smtClean="0"/>
                        <a:t>Levaquin Ceftriaxone QD 3</a:t>
                      </a:r>
                      <a:endParaRPr lang="en-US" dirty="0"/>
                    </a:p>
                  </a:txBody>
                  <a:tcPr/>
                </a:tc>
                <a:tc>
                  <a:txBody>
                    <a:bodyPr/>
                    <a:lstStyle/>
                    <a:p>
                      <a:r>
                        <a:rPr lang="en-US" dirty="0" smtClean="0"/>
                        <a:t>Ceftriaxone QD 4</a:t>
                      </a:r>
                    </a:p>
                    <a:p>
                      <a:endParaRPr lang="en-US" dirty="0"/>
                    </a:p>
                  </a:txBody>
                  <a:tcPr/>
                </a:tc>
                <a:tc>
                  <a:txBody>
                    <a:bodyPr/>
                    <a:lstStyle/>
                    <a:p>
                      <a:endParaRPr lang="en-US" dirty="0"/>
                    </a:p>
                  </a:txBody>
                  <a:tcPr/>
                </a:tc>
                <a:extLst>
                  <a:ext uri="{0D108BD9-81ED-4DB2-BD59-A6C34878D82A}">
                    <a16:rowId xmlns:a16="http://schemas.microsoft.com/office/drawing/2014/main" val="631328262"/>
                  </a:ext>
                </a:extLst>
              </a:tr>
              <a:tr h="1109978">
                <a:tc>
                  <a:txBody>
                    <a:bodyPr/>
                    <a:lstStyle/>
                    <a:p>
                      <a:r>
                        <a:rPr lang="en-US" dirty="0" smtClean="0"/>
                        <a:t>Cultures:</a:t>
                      </a:r>
                    </a:p>
                    <a:p>
                      <a:r>
                        <a:rPr lang="en-US" dirty="0" smtClean="0"/>
                        <a:t>ET Aspirate &gt;10,000 Pseudomonas</a:t>
                      </a:r>
                      <a:endParaRPr lang="en-US" dirty="0"/>
                    </a:p>
                  </a:txBody>
                  <a:tcPr/>
                </a:tc>
                <a:tc>
                  <a:txBody>
                    <a:bodyPr/>
                    <a:lstStyle/>
                    <a:p>
                      <a:endParaRPr lang="en-US" dirty="0"/>
                    </a:p>
                  </a:txBody>
                  <a:tcPr/>
                </a:tc>
                <a:tc>
                  <a:txBody>
                    <a:bodyPr/>
                    <a:lstStyle/>
                    <a:p>
                      <a:r>
                        <a:rPr lang="en-US" dirty="0" smtClean="0"/>
                        <a:t>Sputum 1,000</a:t>
                      </a:r>
                      <a:r>
                        <a:rPr lang="en-US" baseline="0" dirty="0" smtClean="0"/>
                        <a:t> </a:t>
                      </a:r>
                      <a:r>
                        <a:rPr lang="en-US" baseline="0" dirty="0" err="1" smtClean="0"/>
                        <a:t>Serratia</a:t>
                      </a:r>
                      <a:r>
                        <a:rPr lang="en-US" baseline="0" dirty="0" smtClean="0"/>
                        <a:t>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Pleural fluid culture Enterococcus</a:t>
                      </a:r>
                      <a:endParaRPr lang="en-US" dirty="0"/>
                    </a:p>
                  </a:txBody>
                  <a:tcPr/>
                </a:tc>
                <a:extLst>
                  <a:ext uri="{0D108BD9-81ED-4DB2-BD59-A6C34878D82A}">
                    <a16:rowId xmlns:a16="http://schemas.microsoft.com/office/drawing/2014/main" val="2753307527"/>
                  </a:ext>
                </a:extLst>
              </a:tr>
            </a:tbl>
          </a:graphicData>
        </a:graphic>
      </p:graphicFrame>
    </p:spTree>
    <p:extLst>
      <p:ext uri="{BB962C8B-B14F-4D97-AF65-F5344CB8AC3E}">
        <p14:creationId xmlns:p14="http://schemas.microsoft.com/office/powerpoint/2010/main" val="2472966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defTabSz="914400" rtl="0" eaLnBrk="1" latinLnBrk="0" hangingPunct="1">
              <a:lnSpc>
                <a:spcPct val="90000"/>
              </a:lnSpc>
              <a:spcBef>
                <a:spcPct val="0"/>
              </a:spcBef>
              <a:buNone/>
            </a:pPr>
            <a:r>
              <a:rPr lang="en-US" sz="6000" kern="1200" dirty="0" smtClean="0">
                <a:solidFill>
                  <a:schemeClr val="tx1"/>
                </a:solidFill>
                <a:effectLst/>
                <a:latin typeface="+mj-lt"/>
                <a:ea typeface="+mj-ea"/>
                <a:cs typeface="+mj-cs"/>
              </a:rPr>
              <a:t>Adult Non-ventilator associated: </a:t>
            </a:r>
            <a:br>
              <a:rPr lang="en-US" sz="6000" kern="1200" dirty="0" smtClean="0">
                <a:solidFill>
                  <a:schemeClr val="tx1"/>
                </a:solidFill>
                <a:effectLst/>
                <a:latin typeface="+mj-lt"/>
                <a:ea typeface="+mj-ea"/>
                <a:cs typeface="+mj-cs"/>
              </a:rPr>
            </a:br>
            <a:r>
              <a:rPr lang="en-US" sz="6000" dirty="0" smtClean="0"/>
              <a:t>PNU1, PNU2, PNU3</a:t>
            </a:r>
            <a:endParaRPr lang="en-US" sz="6000" kern="1200" dirty="0" smtClean="0">
              <a:solidFill>
                <a:schemeClr val="tx1"/>
              </a:solidFill>
              <a:effectLst/>
              <a:latin typeface="+mj-lt"/>
              <a:ea typeface="+mj-ea"/>
              <a:cs typeface="+mj-cs"/>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smtClean="0"/>
              <a:t>PNU1-Clinically Defined Pneumonia</a:t>
            </a:r>
          </a:p>
          <a:p>
            <a:r>
              <a:rPr lang="en-US" dirty="0" smtClean="0"/>
              <a:t>Chest </a:t>
            </a:r>
            <a:r>
              <a:rPr lang="en-US" dirty="0" err="1"/>
              <a:t>X</a:t>
            </a:r>
            <a:r>
              <a:rPr lang="en-US" dirty="0" err="1" smtClean="0"/>
              <a:t>ray</a:t>
            </a:r>
            <a:r>
              <a:rPr lang="en-US" dirty="0" smtClean="0"/>
              <a:t>- Two or more serial with at least one of the following-Unless no underlying pulmonary or cardiac disease, then one is acceptable:</a:t>
            </a:r>
          </a:p>
          <a:p>
            <a:pPr lvl="1"/>
            <a:r>
              <a:rPr lang="en-US" dirty="0" smtClean="0"/>
              <a:t>New and Persistent OR Progressive and Persistent</a:t>
            </a:r>
          </a:p>
          <a:p>
            <a:pPr lvl="2"/>
            <a:r>
              <a:rPr lang="en-US" dirty="0" smtClean="0"/>
              <a:t>Infiltrate</a:t>
            </a:r>
          </a:p>
          <a:p>
            <a:pPr lvl="2"/>
            <a:r>
              <a:rPr lang="en-US" dirty="0" smtClean="0"/>
              <a:t>Consolidation</a:t>
            </a:r>
          </a:p>
          <a:p>
            <a:pPr lvl="2"/>
            <a:r>
              <a:rPr lang="en-US" dirty="0" smtClean="0"/>
              <a:t>Cavitation</a:t>
            </a:r>
          </a:p>
          <a:p>
            <a:pPr lvl="2"/>
            <a:r>
              <a:rPr lang="en-US" dirty="0" err="1" smtClean="0"/>
              <a:t>Pneumatoceles</a:t>
            </a:r>
            <a:r>
              <a:rPr lang="en-US" dirty="0" smtClean="0"/>
              <a:t>, in infants </a:t>
            </a:r>
            <a:r>
              <a:rPr lang="en-US" u="sng" dirty="0" smtClean="0"/>
              <a:t>&lt;</a:t>
            </a:r>
            <a:r>
              <a:rPr lang="en-US" dirty="0" smtClean="0"/>
              <a:t>1 </a:t>
            </a:r>
            <a:r>
              <a:rPr lang="en-US" dirty="0" err="1" smtClean="0"/>
              <a:t>yearold</a:t>
            </a:r>
            <a:endParaRPr lang="en-US" dirty="0" smtClean="0"/>
          </a:p>
          <a:p>
            <a:r>
              <a:rPr lang="en-US" dirty="0" smtClean="0"/>
              <a:t>At least one of the following:</a:t>
            </a:r>
          </a:p>
          <a:p>
            <a:pPr lvl="1"/>
            <a:r>
              <a:rPr lang="en-US" dirty="0" smtClean="0"/>
              <a:t>Fever</a:t>
            </a:r>
          </a:p>
          <a:p>
            <a:pPr lvl="1"/>
            <a:r>
              <a:rPr lang="en-US" dirty="0" smtClean="0"/>
              <a:t>Leukopenia or </a:t>
            </a:r>
            <a:r>
              <a:rPr lang="en-US" dirty="0" err="1" smtClean="0"/>
              <a:t>leukcytosis</a:t>
            </a:r>
            <a:endParaRPr lang="en-US" dirty="0" smtClean="0"/>
          </a:p>
          <a:p>
            <a:pPr lvl="1"/>
            <a:r>
              <a:rPr lang="en-US" dirty="0" smtClean="0"/>
              <a:t>For adults </a:t>
            </a:r>
            <a:r>
              <a:rPr lang="en-US" u="sng" dirty="0" smtClean="0"/>
              <a:t>&gt;</a:t>
            </a:r>
            <a:r>
              <a:rPr lang="en-US" dirty="0" smtClean="0"/>
              <a:t> 70 years, altered mental status with no other recognized cause</a:t>
            </a:r>
            <a:r>
              <a:rPr lang="en-US" u="sng" dirty="0" smtClean="0"/>
              <a:t> </a:t>
            </a:r>
            <a:endParaRPr lang="en-US" u="sng" dirty="0"/>
          </a:p>
        </p:txBody>
      </p:sp>
      <p:pic>
        <p:nvPicPr>
          <p:cNvPr id="4" name="Picture 3"/>
          <p:cNvPicPr>
            <a:picLocks noChangeAspect="1"/>
          </p:cNvPicPr>
          <p:nvPr/>
        </p:nvPicPr>
        <p:blipFill>
          <a:blip r:embed="rId2"/>
          <a:stretch>
            <a:fillRect/>
          </a:stretch>
        </p:blipFill>
        <p:spPr>
          <a:xfrm>
            <a:off x="10841709" y="620055"/>
            <a:ext cx="1024182" cy="815702"/>
          </a:xfrm>
          <a:prstGeom prst="rect">
            <a:avLst/>
          </a:prstGeom>
        </p:spPr>
      </p:pic>
    </p:spTree>
    <p:extLst>
      <p:ext uri="{BB962C8B-B14F-4D97-AF65-F5344CB8AC3E}">
        <p14:creationId xmlns:p14="http://schemas.microsoft.com/office/powerpoint/2010/main" val="1541563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187325"/>
            <a:ext cx="10807700" cy="854075"/>
          </a:xfrm>
        </p:spPr>
        <p:txBody>
          <a:bodyPr>
            <a:normAutofit fontScale="90000"/>
          </a:bodyPr>
          <a:lstStyle/>
          <a:p>
            <a:pPr lvl="0" algn="ctr" defTabSz="914400" rtl="0" eaLnBrk="1" latinLnBrk="0" hangingPunct="1">
              <a:lnSpc>
                <a:spcPct val="90000"/>
              </a:lnSpc>
              <a:spcBef>
                <a:spcPct val="0"/>
              </a:spcBef>
              <a:buNone/>
            </a:pPr>
            <a:r>
              <a:rPr lang="en-US" sz="6000" kern="1200" dirty="0" smtClean="0">
                <a:solidFill>
                  <a:schemeClr val="tx1"/>
                </a:solidFill>
                <a:effectLst/>
                <a:latin typeface="+mj-lt"/>
                <a:ea typeface="+mj-ea"/>
                <a:cs typeface="+mj-cs"/>
              </a:rPr>
              <a:t>Adult Non-ventilator associated: </a:t>
            </a:r>
            <a:r>
              <a:rPr lang="en-US" sz="6000" dirty="0" smtClean="0"/>
              <a:t>PNU2</a:t>
            </a:r>
            <a:endParaRPr lang="en-US" sz="6000" kern="1200" dirty="0" smtClean="0">
              <a:solidFill>
                <a:schemeClr val="tx1"/>
              </a:solidFill>
              <a:effectLst/>
              <a:latin typeface="+mj-lt"/>
              <a:ea typeface="+mj-ea"/>
              <a:cs typeface="+mj-cs"/>
            </a:endParaRPr>
          </a:p>
        </p:txBody>
      </p:sp>
      <p:sp>
        <p:nvSpPr>
          <p:cNvPr id="3" name="Content Placeholder 2"/>
          <p:cNvSpPr>
            <a:spLocks noGrp="1"/>
          </p:cNvSpPr>
          <p:nvPr>
            <p:ph idx="1"/>
          </p:nvPr>
        </p:nvSpPr>
        <p:spPr>
          <a:xfrm>
            <a:off x="546100" y="939800"/>
            <a:ext cx="10807700" cy="4386263"/>
          </a:xfrm>
        </p:spPr>
        <p:txBody>
          <a:bodyPr>
            <a:noAutofit/>
          </a:bodyPr>
          <a:lstStyle/>
          <a:p>
            <a:pPr marL="0" indent="0">
              <a:buNone/>
            </a:pPr>
            <a:r>
              <a:rPr lang="en-US" sz="1600" b="1" u="sng" dirty="0" smtClean="0"/>
              <a:t>PNU2-Common Bacterial/Fungal Pathogens + Spec Lab Findings</a:t>
            </a:r>
          </a:p>
          <a:p>
            <a:r>
              <a:rPr lang="en-US" sz="1600" b="1" u="sng" dirty="0" smtClean="0"/>
              <a:t>Chest </a:t>
            </a:r>
            <a:r>
              <a:rPr lang="en-US" sz="1600" b="1" u="sng" dirty="0" err="1"/>
              <a:t>X</a:t>
            </a:r>
            <a:r>
              <a:rPr lang="en-US" sz="1600" b="1" u="sng" dirty="0" err="1" smtClean="0"/>
              <a:t>ray</a:t>
            </a:r>
            <a:r>
              <a:rPr lang="en-US" sz="1600" b="1" u="sng" dirty="0" smtClean="0"/>
              <a:t>- </a:t>
            </a:r>
            <a:r>
              <a:rPr lang="en-US" sz="1600" dirty="0" smtClean="0"/>
              <a:t>Two or more serial with at least one of the following-Unless no underlying pulmonary or cardiac disease, then one is acceptable with New and Persistent OR Progressive and Persistent: Infiltrate, Consolidation, Cavitation, </a:t>
            </a:r>
            <a:r>
              <a:rPr lang="en-US" sz="1600" dirty="0" err="1" smtClean="0"/>
              <a:t>Pneumatoceles</a:t>
            </a:r>
            <a:r>
              <a:rPr lang="en-US" sz="1600" dirty="0" smtClean="0"/>
              <a:t>, in infants </a:t>
            </a:r>
            <a:r>
              <a:rPr lang="en-US" sz="1600" u="sng" dirty="0" smtClean="0"/>
              <a:t>&lt;</a:t>
            </a:r>
            <a:r>
              <a:rPr lang="en-US" sz="1600" dirty="0" smtClean="0"/>
              <a:t>1 year old- Unless no underlying pulmonary or cardiac disease then one is acceptable</a:t>
            </a:r>
          </a:p>
          <a:p>
            <a:r>
              <a:rPr lang="en-US" sz="1600" b="1" u="sng" dirty="0" smtClean="0"/>
              <a:t>And</a:t>
            </a:r>
            <a:r>
              <a:rPr lang="en-US" sz="1600" dirty="0" smtClean="0"/>
              <a:t> At least one of the following:</a:t>
            </a:r>
          </a:p>
          <a:p>
            <a:pPr lvl="1"/>
            <a:r>
              <a:rPr lang="en-US" sz="1600" dirty="0" smtClean="0"/>
              <a:t>Fever, Leukopenia or leukocytosis, For adults </a:t>
            </a:r>
            <a:r>
              <a:rPr lang="en-US" sz="1600" u="sng" dirty="0" smtClean="0"/>
              <a:t>&gt;</a:t>
            </a:r>
            <a:r>
              <a:rPr lang="en-US" sz="1600" dirty="0" smtClean="0"/>
              <a:t> 70 years, altered mental status with no other recognized cause</a:t>
            </a:r>
            <a:r>
              <a:rPr lang="en-US" sz="1600" u="sng" dirty="0" smtClean="0"/>
              <a:t> </a:t>
            </a:r>
          </a:p>
          <a:p>
            <a:r>
              <a:rPr lang="en-US" sz="1600" b="1" u="sng" dirty="0" smtClean="0"/>
              <a:t>And</a:t>
            </a:r>
            <a:r>
              <a:rPr lang="en-US" sz="1600" dirty="0" smtClean="0"/>
              <a:t> at least one of the following:</a:t>
            </a:r>
          </a:p>
          <a:p>
            <a:pPr lvl="1"/>
            <a:r>
              <a:rPr lang="en-US" sz="1600" dirty="0" smtClean="0"/>
              <a:t>New onset of purulent sputum or change in sputum character or increase </a:t>
            </a:r>
            <a:r>
              <a:rPr lang="en-US" sz="1600" dirty="0" err="1" smtClean="0"/>
              <a:t>resp</a:t>
            </a:r>
            <a:r>
              <a:rPr lang="en-US" sz="1600" dirty="0" smtClean="0"/>
              <a:t> secretions or suctioning requirements</a:t>
            </a:r>
          </a:p>
          <a:p>
            <a:pPr lvl="1"/>
            <a:r>
              <a:rPr lang="en-US" sz="1600" dirty="0" smtClean="0"/>
              <a:t>New onset or worsening cough, or dyspnea or tachypnea</a:t>
            </a:r>
          </a:p>
          <a:p>
            <a:pPr lvl="1"/>
            <a:r>
              <a:rPr lang="en-US" sz="1600" dirty="0" smtClean="0"/>
              <a:t>Rales or bronchial breath sounds</a:t>
            </a:r>
          </a:p>
          <a:p>
            <a:pPr lvl="1"/>
            <a:r>
              <a:rPr lang="en-US" sz="1600" dirty="0" smtClean="0"/>
              <a:t>Worsening gas exchange</a:t>
            </a:r>
          </a:p>
          <a:p>
            <a:pPr marL="228600" lvl="1">
              <a:spcBef>
                <a:spcPts val="1000"/>
              </a:spcBef>
            </a:pPr>
            <a:r>
              <a:rPr lang="en-US" sz="1600" b="1" u="sng" dirty="0"/>
              <a:t>And</a:t>
            </a:r>
            <a:r>
              <a:rPr lang="en-US" sz="1600" dirty="0"/>
              <a:t> at least one of the </a:t>
            </a:r>
            <a:r>
              <a:rPr lang="en-US" sz="1600" dirty="0" smtClean="0"/>
              <a:t>following:</a:t>
            </a:r>
          </a:p>
          <a:p>
            <a:pPr marL="685800" lvl="2">
              <a:spcBef>
                <a:spcPts val="1000"/>
              </a:spcBef>
            </a:pPr>
            <a:r>
              <a:rPr lang="en-US" sz="1600" dirty="0" smtClean="0"/>
              <a:t>Organism identified from blood, pleural fluid, tissue culture or quantitative from BAL, protected specimen brushing or endotracheal aspirate</a:t>
            </a:r>
          </a:p>
          <a:p>
            <a:pPr marL="685800" lvl="2">
              <a:spcBef>
                <a:spcPts val="1000"/>
              </a:spcBef>
            </a:pPr>
            <a:r>
              <a:rPr lang="en-US" sz="1600" dirty="0" smtClean="0"/>
              <a:t>Positive histopathologic exam for abscess or lung parenchyma</a:t>
            </a:r>
          </a:p>
          <a:p>
            <a:pPr marL="685800" lvl="2">
              <a:spcBef>
                <a:spcPts val="1000"/>
              </a:spcBef>
            </a:pPr>
            <a:r>
              <a:rPr lang="en-US" sz="1600" dirty="0" smtClean="0"/>
              <a:t>Positive Virus, </a:t>
            </a:r>
            <a:r>
              <a:rPr lang="en-US" sz="1600" dirty="0" err="1" smtClean="0"/>
              <a:t>bordatella</a:t>
            </a:r>
            <a:r>
              <a:rPr lang="en-US" sz="1600" dirty="0" smtClean="0"/>
              <a:t>, Legionella, Chlamydia or Mycoplasma from respiratory secretions or tissue</a:t>
            </a:r>
          </a:p>
          <a:p>
            <a:pPr marL="685800" lvl="2">
              <a:spcBef>
                <a:spcPts val="1000"/>
              </a:spcBef>
            </a:pPr>
            <a:r>
              <a:rPr lang="en-US" sz="1600" dirty="0" smtClean="0"/>
              <a:t>Fourfold rise in paired sear IGG for pathogen, or Legionella </a:t>
            </a:r>
            <a:r>
              <a:rPr lang="en-US" sz="1600" dirty="0" err="1" smtClean="0"/>
              <a:t>pneumophila</a:t>
            </a:r>
            <a:r>
              <a:rPr lang="en-US" sz="1600" dirty="0" smtClean="0"/>
              <a:t> serogroup1 titer to </a:t>
            </a:r>
            <a:r>
              <a:rPr lang="en-US" sz="1600" u="sng" dirty="0" smtClean="0"/>
              <a:t>&gt;</a:t>
            </a:r>
            <a:r>
              <a:rPr lang="en-US" sz="1600" dirty="0" smtClean="0"/>
              <a:t>1:128</a:t>
            </a:r>
          </a:p>
          <a:p>
            <a:pPr marL="685800" lvl="2">
              <a:spcBef>
                <a:spcPts val="1000"/>
              </a:spcBef>
            </a:pPr>
            <a:r>
              <a:rPr lang="en-US" sz="1600" dirty="0" smtClean="0"/>
              <a:t>Detection of L. </a:t>
            </a:r>
            <a:r>
              <a:rPr lang="en-US" sz="1600" dirty="0" err="1" smtClean="0"/>
              <a:t>pneumophila</a:t>
            </a:r>
            <a:r>
              <a:rPr lang="en-US" sz="1600" dirty="0" smtClean="0"/>
              <a:t> </a:t>
            </a:r>
            <a:r>
              <a:rPr lang="en-US" sz="1600" dirty="0" err="1" smtClean="0"/>
              <a:t>serogroup</a:t>
            </a:r>
            <a:r>
              <a:rPr lang="en-US" sz="1600" dirty="0" smtClean="0"/>
              <a:t> 1 antigens in urine by RIA or EIA</a:t>
            </a:r>
            <a:endParaRPr lang="en-US" sz="1600" dirty="0"/>
          </a:p>
        </p:txBody>
      </p:sp>
    </p:spTree>
    <p:extLst>
      <p:ext uri="{BB962C8B-B14F-4D97-AF65-F5344CB8AC3E}">
        <p14:creationId xmlns:p14="http://schemas.microsoft.com/office/powerpoint/2010/main" val="783179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820400" cy="1325563"/>
          </a:xfrm>
        </p:spPr>
        <p:txBody>
          <a:bodyPr>
            <a:normAutofit fontScale="90000"/>
          </a:bodyPr>
          <a:lstStyle/>
          <a:p>
            <a:pPr lvl="0" defTabSz="914400" rtl="0" eaLnBrk="1" latinLnBrk="0" hangingPunct="1">
              <a:lnSpc>
                <a:spcPct val="90000"/>
              </a:lnSpc>
              <a:spcBef>
                <a:spcPct val="0"/>
              </a:spcBef>
              <a:buNone/>
            </a:pPr>
            <a:r>
              <a:rPr lang="en-US" sz="6000" kern="1200" dirty="0" smtClean="0">
                <a:solidFill>
                  <a:schemeClr val="tx1"/>
                </a:solidFill>
                <a:effectLst/>
                <a:latin typeface="+mj-lt"/>
                <a:ea typeface="+mj-ea"/>
                <a:cs typeface="+mj-cs"/>
              </a:rPr>
              <a:t>Adult Non-ventilator associated: </a:t>
            </a:r>
            <a:r>
              <a:rPr lang="en-US" sz="6000" dirty="0" smtClean="0"/>
              <a:t>PNU3</a:t>
            </a:r>
            <a:endParaRPr lang="en-US" sz="6000" kern="1200" dirty="0" smtClean="0">
              <a:solidFill>
                <a:schemeClr val="tx1"/>
              </a:solidFill>
              <a:effectLst/>
              <a:latin typeface="+mj-lt"/>
              <a:ea typeface="+mj-ea"/>
              <a:cs typeface="+mj-cs"/>
            </a:endParaRPr>
          </a:p>
        </p:txBody>
      </p:sp>
      <p:sp>
        <p:nvSpPr>
          <p:cNvPr id="5" name="Content Placeholder 2"/>
          <p:cNvSpPr>
            <a:spLocks noGrp="1"/>
          </p:cNvSpPr>
          <p:nvPr>
            <p:ph idx="1"/>
          </p:nvPr>
        </p:nvSpPr>
        <p:spPr>
          <a:xfrm>
            <a:off x="546100" y="1104900"/>
            <a:ext cx="10807700" cy="4386263"/>
          </a:xfrm>
        </p:spPr>
        <p:txBody>
          <a:bodyPr>
            <a:noAutofit/>
          </a:bodyPr>
          <a:lstStyle/>
          <a:p>
            <a:pPr marL="0" indent="0">
              <a:buNone/>
            </a:pPr>
            <a:r>
              <a:rPr lang="en-US" sz="1600" b="1" u="sng" dirty="0" smtClean="0"/>
              <a:t>PNU3-Immunocompromised patients</a:t>
            </a:r>
          </a:p>
          <a:p>
            <a:pPr marL="0" indent="0">
              <a:buNone/>
            </a:pPr>
            <a:r>
              <a:rPr lang="en-US" sz="1600" b="1" u="sng" dirty="0" smtClean="0"/>
              <a:t>Chest </a:t>
            </a:r>
            <a:r>
              <a:rPr lang="en-US" sz="1600" b="1" u="sng" dirty="0" err="1"/>
              <a:t>X</a:t>
            </a:r>
            <a:r>
              <a:rPr lang="en-US" sz="1600" b="1" u="sng" dirty="0" err="1" smtClean="0"/>
              <a:t>ray</a:t>
            </a:r>
            <a:r>
              <a:rPr lang="en-US" sz="1600" b="1" u="sng" dirty="0" smtClean="0"/>
              <a:t>- </a:t>
            </a:r>
            <a:r>
              <a:rPr lang="en-US" sz="1600" dirty="0" smtClean="0"/>
              <a:t>Two or more serial with at least one of the following-Unless no underlying pulmonary or cardiac disease, then one is acceptable with New and Persistent OR Progressive and Persistent: Infiltrate, Consolidation, Cavitation, </a:t>
            </a:r>
            <a:r>
              <a:rPr lang="en-US" sz="1600" dirty="0" err="1" smtClean="0"/>
              <a:t>Pneumatoceles</a:t>
            </a:r>
            <a:r>
              <a:rPr lang="en-US" sz="1600" dirty="0" smtClean="0"/>
              <a:t>, in infants </a:t>
            </a:r>
            <a:r>
              <a:rPr lang="en-US" sz="1600" u="sng" dirty="0" smtClean="0"/>
              <a:t>&lt;</a:t>
            </a:r>
            <a:r>
              <a:rPr lang="en-US" sz="1600" dirty="0" smtClean="0"/>
              <a:t>1 year old- Unless no underlying pulmonary or cardiac disease then one is acceptable</a:t>
            </a:r>
          </a:p>
          <a:p>
            <a:r>
              <a:rPr lang="en-US" sz="1600" b="1" u="sng" dirty="0" smtClean="0"/>
              <a:t>And</a:t>
            </a:r>
            <a:r>
              <a:rPr lang="en-US" sz="1600" dirty="0" smtClean="0"/>
              <a:t> At least one of the following:</a:t>
            </a:r>
          </a:p>
          <a:p>
            <a:pPr lvl="1"/>
            <a:r>
              <a:rPr lang="en-US" sz="1600" dirty="0" smtClean="0"/>
              <a:t>Fever, Leukopenia or leukocytosis, For adults </a:t>
            </a:r>
            <a:r>
              <a:rPr lang="en-US" sz="1600" u="sng" dirty="0" smtClean="0"/>
              <a:t>&gt;</a:t>
            </a:r>
            <a:r>
              <a:rPr lang="en-US" sz="1600" dirty="0" smtClean="0"/>
              <a:t> 70 years, altered mental status with no other recognized cause</a:t>
            </a:r>
            <a:r>
              <a:rPr lang="en-US" sz="1600" u="sng" dirty="0" smtClean="0"/>
              <a:t> </a:t>
            </a:r>
          </a:p>
          <a:p>
            <a:r>
              <a:rPr lang="en-US" sz="1600" b="1" u="sng" dirty="0" smtClean="0"/>
              <a:t>And</a:t>
            </a:r>
            <a:r>
              <a:rPr lang="en-US" sz="1600" dirty="0" smtClean="0"/>
              <a:t> at least one of the following:</a:t>
            </a:r>
          </a:p>
          <a:p>
            <a:pPr lvl="1"/>
            <a:r>
              <a:rPr lang="en-US" sz="1600" dirty="0" smtClean="0"/>
              <a:t>New onset of purulent sputum or change in sputum character or increase </a:t>
            </a:r>
            <a:r>
              <a:rPr lang="en-US" sz="1600" dirty="0" err="1" smtClean="0"/>
              <a:t>resp</a:t>
            </a:r>
            <a:r>
              <a:rPr lang="en-US" sz="1600" dirty="0" smtClean="0"/>
              <a:t> secretions or suctioning requirements</a:t>
            </a:r>
          </a:p>
          <a:p>
            <a:pPr lvl="1"/>
            <a:r>
              <a:rPr lang="en-US" sz="1600" dirty="0" smtClean="0"/>
              <a:t>New onset or worsening cough, or dyspnea or tachypnea</a:t>
            </a:r>
          </a:p>
          <a:p>
            <a:pPr lvl="1"/>
            <a:r>
              <a:rPr lang="en-US" sz="1600" dirty="0" smtClean="0"/>
              <a:t>Rales or bronchial breath sounds</a:t>
            </a:r>
          </a:p>
          <a:p>
            <a:pPr lvl="1"/>
            <a:r>
              <a:rPr lang="en-US" sz="1600" dirty="0" smtClean="0"/>
              <a:t>Worsening gas exchange</a:t>
            </a:r>
          </a:p>
          <a:p>
            <a:pPr lvl="1"/>
            <a:r>
              <a:rPr lang="en-US" sz="1600" dirty="0" smtClean="0"/>
              <a:t>Hemoptysis</a:t>
            </a:r>
          </a:p>
          <a:p>
            <a:pPr lvl="1"/>
            <a:r>
              <a:rPr lang="en-US" sz="1600" dirty="0" smtClean="0"/>
              <a:t>Pleuritic chest pain</a:t>
            </a:r>
          </a:p>
          <a:p>
            <a:pPr marL="228600" lvl="1">
              <a:spcBef>
                <a:spcPts val="1000"/>
              </a:spcBef>
            </a:pPr>
            <a:r>
              <a:rPr lang="en-US" sz="1600" b="1" u="sng" dirty="0"/>
              <a:t>And</a:t>
            </a:r>
            <a:r>
              <a:rPr lang="en-US" sz="1600" dirty="0"/>
              <a:t> at least one of the </a:t>
            </a:r>
            <a:r>
              <a:rPr lang="en-US" sz="1600" dirty="0" smtClean="0"/>
              <a:t>following:</a:t>
            </a:r>
          </a:p>
          <a:p>
            <a:pPr marL="685800" lvl="2">
              <a:spcBef>
                <a:spcPts val="1000"/>
              </a:spcBef>
            </a:pPr>
            <a:r>
              <a:rPr lang="en-US" sz="1600" dirty="0" smtClean="0"/>
              <a:t>Candida </a:t>
            </a:r>
            <a:r>
              <a:rPr lang="en-US" sz="1600" dirty="0" err="1" smtClean="0"/>
              <a:t>spp</a:t>
            </a:r>
            <a:r>
              <a:rPr lang="en-US" sz="1600" dirty="0" smtClean="0"/>
              <a:t> from blood and one from sputum, endotracheal aspirate, BAL or protected specimen brushing</a:t>
            </a:r>
          </a:p>
          <a:p>
            <a:pPr marL="685800" lvl="2">
              <a:spcBef>
                <a:spcPts val="1000"/>
              </a:spcBef>
            </a:pPr>
            <a:r>
              <a:rPr lang="en-US" sz="1600" dirty="0" smtClean="0"/>
              <a:t>Evidence of fungi from BAL, protected specimen brushing or endotracheal aspirate from one of the following: </a:t>
            </a:r>
            <a:r>
              <a:rPr lang="en-US" sz="1400" dirty="0" smtClean="0"/>
              <a:t>Direct microscopic exam, positive culture of fungi, or non-culture diagnostic test</a:t>
            </a:r>
          </a:p>
          <a:p>
            <a:pPr marL="457200" lvl="2" indent="0">
              <a:spcBef>
                <a:spcPts val="1000"/>
              </a:spcBef>
              <a:buNone/>
            </a:pPr>
            <a:r>
              <a:rPr lang="en-US" sz="1400" dirty="0" smtClean="0"/>
              <a:t>OR</a:t>
            </a:r>
          </a:p>
          <a:p>
            <a:pPr marL="685800" lvl="2">
              <a:spcBef>
                <a:spcPts val="1000"/>
              </a:spcBef>
            </a:pPr>
            <a:r>
              <a:rPr lang="en-US" sz="1400" dirty="0" smtClean="0"/>
              <a:t>Any Laboratory criteria defined from PNU2</a:t>
            </a:r>
          </a:p>
        </p:txBody>
      </p:sp>
    </p:spTree>
    <p:extLst>
      <p:ext uri="{BB962C8B-B14F-4D97-AF65-F5344CB8AC3E}">
        <p14:creationId xmlns:p14="http://schemas.microsoft.com/office/powerpoint/2010/main" val="1115796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defTabSz="914400" rtl="0" eaLnBrk="1" latinLnBrk="0" hangingPunct="1">
              <a:lnSpc>
                <a:spcPct val="90000"/>
              </a:lnSpc>
              <a:spcBef>
                <a:spcPct val="0"/>
              </a:spcBef>
              <a:buNone/>
            </a:pPr>
            <a:r>
              <a:rPr lang="en-US" sz="6000" kern="1200" dirty="0" err="1" smtClean="0">
                <a:solidFill>
                  <a:schemeClr val="tx1"/>
                </a:solidFill>
                <a:effectLst/>
                <a:latin typeface="+mj-lt"/>
                <a:ea typeface="+mj-ea"/>
                <a:cs typeface="+mj-cs"/>
              </a:rPr>
              <a:t>Peds</a:t>
            </a:r>
            <a:r>
              <a:rPr lang="en-US" sz="6000" kern="1200" dirty="0" smtClean="0">
                <a:solidFill>
                  <a:schemeClr val="tx1"/>
                </a:solidFill>
                <a:effectLst/>
                <a:latin typeface="+mj-lt"/>
                <a:ea typeface="+mj-ea"/>
                <a:cs typeface="+mj-cs"/>
              </a:rPr>
              <a:t> VAE</a:t>
            </a:r>
            <a:endParaRPr lang="en-US" sz="6000" kern="1200" dirty="0">
              <a:solidFill>
                <a:schemeClr val="tx1"/>
              </a:solidFill>
              <a:effectLst/>
              <a:latin typeface="+mj-lt"/>
              <a:ea typeface="+mj-ea"/>
              <a:cs typeface="+mj-cs"/>
            </a:endParaRPr>
          </a:p>
        </p:txBody>
      </p:sp>
      <p:sp>
        <p:nvSpPr>
          <p:cNvPr id="3" name="Content Placeholder 2"/>
          <p:cNvSpPr>
            <a:spLocks noGrp="1"/>
          </p:cNvSpPr>
          <p:nvPr>
            <p:ph idx="1"/>
          </p:nvPr>
        </p:nvSpPr>
        <p:spPr/>
        <p:txBody>
          <a:bodyPr>
            <a:normAutofit lnSpcReduction="10000"/>
          </a:bodyPr>
          <a:lstStyle/>
          <a:p>
            <a:r>
              <a:rPr lang="en-US" dirty="0" smtClean="0"/>
              <a:t>Always starts with MAP (Mean Airway Pressure)  or FIO</a:t>
            </a:r>
            <a:r>
              <a:rPr lang="en-US" baseline="-25000" dirty="0" smtClean="0"/>
              <a:t>2</a:t>
            </a:r>
          </a:p>
          <a:p>
            <a:pPr lvl="1"/>
            <a:r>
              <a:rPr lang="en-US" dirty="0" smtClean="0"/>
              <a:t>Minimum of 4 calendar days on ventilator</a:t>
            </a:r>
          </a:p>
          <a:p>
            <a:pPr lvl="1"/>
            <a:r>
              <a:rPr lang="en-US" dirty="0" smtClean="0"/>
              <a:t>At least two days of stable or decreasing numbers before increase occurs (minimum number on those days maintained for at least 1 hour)</a:t>
            </a:r>
          </a:p>
          <a:p>
            <a:pPr lvl="2"/>
            <a:r>
              <a:rPr lang="en-US" dirty="0" smtClean="0"/>
              <a:t>Increase is by FIO</a:t>
            </a:r>
            <a:r>
              <a:rPr lang="en-US" baseline="-25000" dirty="0" smtClean="0"/>
              <a:t>2</a:t>
            </a:r>
            <a:r>
              <a:rPr lang="en-US" dirty="0" smtClean="0"/>
              <a:t> &gt; or = 0.25 over baseline</a:t>
            </a:r>
          </a:p>
          <a:p>
            <a:pPr lvl="2"/>
            <a:r>
              <a:rPr lang="en-US" dirty="0" smtClean="0"/>
              <a:t>Increase is by MAP &gt; or = 4 cmH20 over baseline</a:t>
            </a:r>
          </a:p>
          <a:p>
            <a:pPr lvl="3"/>
            <a:r>
              <a:rPr lang="en-US" dirty="0" smtClean="0"/>
              <a:t>For &lt;30 days old: MAP 0-8 = 8</a:t>
            </a:r>
          </a:p>
          <a:p>
            <a:pPr lvl="3"/>
            <a:r>
              <a:rPr lang="en-US" dirty="0" smtClean="0"/>
              <a:t>For </a:t>
            </a:r>
            <a:r>
              <a:rPr lang="en-US" u="sng" dirty="0" smtClean="0"/>
              <a:t>&gt;</a:t>
            </a:r>
            <a:r>
              <a:rPr lang="en-US" dirty="0" smtClean="0"/>
              <a:t>30 days old: MAP 0-8 = 10</a:t>
            </a:r>
          </a:p>
          <a:p>
            <a:pPr lvl="1"/>
            <a:r>
              <a:rPr lang="en-US" dirty="0" smtClean="0"/>
              <a:t>Increase stays or continues up for at least two consecutive calendar days</a:t>
            </a:r>
          </a:p>
          <a:p>
            <a:pPr lvl="1"/>
            <a:endParaRPr lang="en-US" dirty="0" smtClean="0"/>
          </a:p>
          <a:p>
            <a:pPr marL="457200" lvl="1" indent="0">
              <a:buNone/>
            </a:pPr>
            <a:r>
              <a:rPr lang="en-US" dirty="0" smtClean="0"/>
              <a:t>This means that the patient has had stability in the ventilator for at least two calendar days, increased demands, and continued increase or new stable high for at least 2 or more days after the initial baseline</a:t>
            </a:r>
          </a:p>
        </p:txBody>
      </p:sp>
      <p:pic>
        <p:nvPicPr>
          <p:cNvPr id="4" name="Picture 3"/>
          <p:cNvPicPr>
            <a:picLocks noChangeAspect="1"/>
          </p:cNvPicPr>
          <p:nvPr/>
        </p:nvPicPr>
        <p:blipFill>
          <a:blip r:embed="rId2"/>
          <a:stretch>
            <a:fillRect/>
          </a:stretch>
        </p:blipFill>
        <p:spPr>
          <a:xfrm>
            <a:off x="10604500" y="620055"/>
            <a:ext cx="1024182" cy="815702"/>
          </a:xfrm>
          <a:prstGeom prst="rect">
            <a:avLst/>
          </a:prstGeom>
        </p:spPr>
      </p:pic>
    </p:spTree>
    <p:extLst>
      <p:ext uri="{BB962C8B-B14F-4D97-AF65-F5344CB8AC3E}">
        <p14:creationId xmlns:p14="http://schemas.microsoft.com/office/powerpoint/2010/main" val="2672763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3504871"/>
              </p:ext>
            </p:extLst>
          </p:nvPr>
        </p:nvGraphicFramePr>
        <p:xfrm>
          <a:off x="838200" y="1825624"/>
          <a:ext cx="10515600" cy="44932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853462600"/>
                    </a:ext>
                  </a:extLst>
                </a:gridCol>
                <a:gridCol w="2103120">
                  <a:extLst>
                    <a:ext uri="{9D8B030D-6E8A-4147-A177-3AD203B41FA5}">
                      <a16:colId xmlns:a16="http://schemas.microsoft.com/office/drawing/2014/main" val="528849591"/>
                    </a:ext>
                  </a:extLst>
                </a:gridCol>
                <a:gridCol w="2103120">
                  <a:extLst>
                    <a:ext uri="{9D8B030D-6E8A-4147-A177-3AD203B41FA5}">
                      <a16:colId xmlns:a16="http://schemas.microsoft.com/office/drawing/2014/main" val="767788612"/>
                    </a:ext>
                  </a:extLst>
                </a:gridCol>
                <a:gridCol w="2103120">
                  <a:extLst>
                    <a:ext uri="{9D8B030D-6E8A-4147-A177-3AD203B41FA5}">
                      <a16:colId xmlns:a16="http://schemas.microsoft.com/office/drawing/2014/main" val="1006242224"/>
                    </a:ext>
                  </a:extLst>
                </a:gridCol>
                <a:gridCol w="2103120">
                  <a:extLst>
                    <a:ext uri="{9D8B030D-6E8A-4147-A177-3AD203B41FA5}">
                      <a16:colId xmlns:a16="http://schemas.microsoft.com/office/drawing/2014/main" val="590836175"/>
                    </a:ext>
                  </a:extLst>
                </a:gridCol>
              </a:tblGrid>
              <a:tr h="894715">
                <a:tc>
                  <a:txBody>
                    <a:bodyPr/>
                    <a:lstStyle/>
                    <a:p>
                      <a:r>
                        <a:rPr lang="en-US" dirty="0" smtClean="0"/>
                        <a:t>Day 1</a:t>
                      </a:r>
                      <a:endParaRPr lang="en-US" dirty="0"/>
                    </a:p>
                  </a:txBody>
                  <a:tcPr/>
                </a:tc>
                <a:tc>
                  <a:txBody>
                    <a:bodyPr/>
                    <a:lstStyle/>
                    <a:p>
                      <a:r>
                        <a:rPr lang="en-US" dirty="0" smtClean="0"/>
                        <a:t>Day 2</a:t>
                      </a:r>
                      <a:endParaRPr lang="en-US" dirty="0"/>
                    </a:p>
                  </a:txBody>
                  <a:tcPr/>
                </a:tc>
                <a:tc>
                  <a:txBody>
                    <a:bodyPr/>
                    <a:lstStyle/>
                    <a:p>
                      <a:r>
                        <a:rPr lang="en-US" dirty="0" smtClean="0"/>
                        <a:t>Day 3</a:t>
                      </a:r>
                    </a:p>
                    <a:p>
                      <a:r>
                        <a:rPr lang="en-US" dirty="0" err="1" smtClean="0"/>
                        <a:t>Peds</a:t>
                      </a:r>
                      <a:r>
                        <a:rPr lang="en-US" dirty="0" smtClean="0"/>
                        <a:t> VAE if &lt; 30 days age</a:t>
                      </a:r>
                      <a:endParaRPr lang="en-US" dirty="0"/>
                    </a:p>
                  </a:txBody>
                  <a:tcPr/>
                </a:tc>
                <a:tc>
                  <a:txBody>
                    <a:bodyPr/>
                    <a:lstStyle/>
                    <a:p>
                      <a:r>
                        <a:rPr lang="en-US" dirty="0" smtClean="0"/>
                        <a:t>Day 4</a:t>
                      </a:r>
                      <a:endParaRPr lang="en-US" dirty="0"/>
                    </a:p>
                  </a:txBody>
                  <a:tcPr/>
                </a:tc>
                <a:tc>
                  <a:txBody>
                    <a:bodyPr/>
                    <a:lstStyle/>
                    <a:p>
                      <a:r>
                        <a:rPr lang="en-US" dirty="0" smtClean="0"/>
                        <a:t>Day 5</a:t>
                      </a:r>
                      <a:endParaRPr lang="en-US" dirty="0"/>
                    </a:p>
                  </a:txBody>
                  <a:tcPr/>
                </a:tc>
                <a:extLst>
                  <a:ext uri="{0D108BD9-81ED-4DB2-BD59-A6C34878D82A}">
                    <a16:rowId xmlns:a16="http://schemas.microsoft.com/office/drawing/2014/main" val="3406526920"/>
                  </a:ext>
                </a:extLst>
              </a:tr>
              <a:tr h="894715">
                <a:tc>
                  <a:txBody>
                    <a:bodyPr/>
                    <a:lstStyle/>
                    <a:p>
                      <a:r>
                        <a:rPr lang="en-US" baseline="0" dirty="0" smtClean="0"/>
                        <a:t>MAP 12</a:t>
                      </a:r>
                      <a:endParaRPr lang="en-US" dirty="0"/>
                    </a:p>
                  </a:txBody>
                  <a:tcPr/>
                </a:tc>
                <a:tc>
                  <a:txBody>
                    <a:bodyPr/>
                    <a:lstStyle/>
                    <a:p>
                      <a:r>
                        <a:rPr lang="en-US" dirty="0" smtClean="0"/>
                        <a:t>MAP 8</a:t>
                      </a:r>
                      <a:endParaRPr lang="en-US" dirty="0"/>
                    </a:p>
                  </a:txBody>
                  <a:tcPr/>
                </a:tc>
                <a:tc>
                  <a:txBody>
                    <a:bodyPr/>
                    <a:lstStyle/>
                    <a:p>
                      <a:r>
                        <a:rPr lang="en-US" dirty="0" smtClean="0"/>
                        <a:t>MAP 15</a:t>
                      </a:r>
                      <a:endParaRPr lang="en-US" dirty="0"/>
                    </a:p>
                  </a:txBody>
                  <a:tcPr/>
                </a:tc>
                <a:tc>
                  <a:txBody>
                    <a:bodyPr/>
                    <a:lstStyle/>
                    <a:p>
                      <a:r>
                        <a:rPr lang="en-US" dirty="0" smtClean="0"/>
                        <a:t>MAP</a:t>
                      </a:r>
                      <a:r>
                        <a:rPr lang="en-US" baseline="0" dirty="0" smtClean="0"/>
                        <a:t> 9</a:t>
                      </a:r>
                      <a:endParaRPr lang="en-US" dirty="0"/>
                    </a:p>
                  </a:txBody>
                  <a:tcPr/>
                </a:tc>
                <a:tc>
                  <a:txBody>
                    <a:bodyPr/>
                    <a:lstStyle/>
                    <a:p>
                      <a:r>
                        <a:rPr lang="en-US" dirty="0" smtClean="0"/>
                        <a:t>MAP</a:t>
                      </a:r>
                      <a:r>
                        <a:rPr lang="en-US" baseline="0" dirty="0" smtClean="0"/>
                        <a:t> 8</a:t>
                      </a:r>
                      <a:endParaRPr lang="en-US" dirty="0" smtClean="0"/>
                    </a:p>
                  </a:txBody>
                  <a:tcPr/>
                </a:tc>
                <a:extLst>
                  <a:ext uri="{0D108BD9-81ED-4DB2-BD59-A6C34878D82A}">
                    <a16:rowId xmlns:a16="http://schemas.microsoft.com/office/drawing/2014/main" val="2172256071"/>
                  </a:ext>
                </a:extLst>
              </a:tr>
              <a:tr h="894715">
                <a:tc>
                  <a:txBody>
                    <a:bodyPr/>
                    <a:lstStyle/>
                    <a:p>
                      <a:r>
                        <a:rPr lang="en-US" dirty="0" smtClean="0"/>
                        <a:t>FIO</a:t>
                      </a:r>
                      <a:r>
                        <a:rPr lang="en-US" baseline="-25000" dirty="0" smtClean="0"/>
                        <a:t>2</a:t>
                      </a:r>
                      <a:r>
                        <a:rPr lang="en-US" dirty="0" smtClean="0"/>
                        <a:t> 0.55</a:t>
                      </a:r>
                      <a:endParaRPr lang="en-US" dirty="0"/>
                    </a:p>
                  </a:txBody>
                  <a:tcPr/>
                </a:tc>
                <a:tc>
                  <a:txBody>
                    <a:bodyPr/>
                    <a:lstStyle/>
                    <a:p>
                      <a:r>
                        <a:rPr lang="en-US" dirty="0" smtClean="0"/>
                        <a:t>0.70</a:t>
                      </a:r>
                      <a:endParaRPr lang="en-US" dirty="0"/>
                    </a:p>
                  </a:txBody>
                  <a:tcPr/>
                </a:tc>
                <a:tc>
                  <a:txBody>
                    <a:bodyPr/>
                    <a:lstStyle/>
                    <a:p>
                      <a:r>
                        <a:rPr lang="en-US" dirty="0" smtClean="0"/>
                        <a:t>0.65</a:t>
                      </a:r>
                      <a:endParaRPr lang="en-US" dirty="0"/>
                    </a:p>
                  </a:txBody>
                  <a:tcPr/>
                </a:tc>
                <a:tc>
                  <a:txBody>
                    <a:bodyPr/>
                    <a:lstStyle/>
                    <a:p>
                      <a:r>
                        <a:rPr lang="en-US" dirty="0" smtClean="0"/>
                        <a:t>0.80</a:t>
                      </a:r>
                      <a:endParaRPr lang="en-US" dirty="0"/>
                    </a:p>
                  </a:txBody>
                  <a:tcPr/>
                </a:tc>
                <a:tc>
                  <a:txBody>
                    <a:bodyPr/>
                    <a:lstStyle/>
                    <a:p>
                      <a:r>
                        <a:rPr lang="en-US" dirty="0" smtClean="0"/>
                        <a:t>0.60</a:t>
                      </a:r>
                      <a:endParaRPr lang="en-US" dirty="0"/>
                    </a:p>
                  </a:txBody>
                  <a:tcPr/>
                </a:tc>
                <a:extLst>
                  <a:ext uri="{0D108BD9-81ED-4DB2-BD59-A6C34878D82A}">
                    <a16:rowId xmlns:a16="http://schemas.microsoft.com/office/drawing/2014/main" val="2946699942"/>
                  </a:ext>
                </a:extLst>
              </a:tr>
              <a:tr h="894715">
                <a:tc>
                  <a:txBody>
                    <a:bodyPr/>
                    <a:lstStyle/>
                    <a:p>
                      <a:r>
                        <a:rPr lang="en-US" dirty="0" smtClean="0"/>
                        <a:t>MAP 8</a:t>
                      </a:r>
                    </a:p>
                    <a:p>
                      <a:r>
                        <a:rPr lang="en-US" dirty="0" smtClean="0"/>
                        <a:t>FIO</a:t>
                      </a:r>
                      <a:r>
                        <a:rPr lang="en-US" baseline="-25000" dirty="0" smtClean="0"/>
                        <a:t>2</a:t>
                      </a:r>
                      <a:r>
                        <a:rPr lang="en-US" dirty="0" smtClean="0"/>
                        <a:t> 0.60</a:t>
                      </a:r>
                      <a:endParaRPr lang="en-US" dirty="0"/>
                    </a:p>
                  </a:txBody>
                  <a:tcPr/>
                </a:tc>
                <a:tc>
                  <a:txBody>
                    <a:bodyPr/>
                    <a:lstStyle/>
                    <a:p>
                      <a:r>
                        <a:rPr lang="en-US" dirty="0" smtClean="0"/>
                        <a:t>MAP 8</a:t>
                      </a:r>
                    </a:p>
                    <a:p>
                      <a:r>
                        <a:rPr lang="en-US" dirty="0" smtClean="0"/>
                        <a:t>0.60</a:t>
                      </a:r>
                      <a:endParaRPr lang="en-US" dirty="0"/>
                    </a:p>
                  </a:txBody>
                  <a:tcPr/>
                </a:tc>
                <a:tc>
                  <a:txBody>
                    <a:bodyPr/>
                    <a:lstStyle/>
                    <a:p>
                      <a:r>
                        <a:rPr lang="en-US" dirty="0" smtClean="0"/>
                        <a:t>MAP 12</a:t>
                      </a:r>
                    </a:p>
                    <a:p>
                      <a:r>
                        <a:rPr lang="en-US" dirty="0" smtClean="0"/>
                        <a:t>0.70</a:t>
                      </a:r>
                      <a:endParaRPr lang="en-US" dirty="0"/>
                    </a:p>
                  </a:txBody>
                  <a:tcPr/>
                </a:tc>
                <a:tc>
                  <a:txBody>
                    <a:bodyPr/>
                    <a:lstStyle/>
                    <a:p>
                      <a:r>
                        <a:rPr lang="en-US" dirty="0" smtClean="0"/>
                        <a:t>MAP 12</a:t>
                      </a:r>
                    </a:p>
                    <a:p>
                      <a:r>
                        <a:rPr lang="en-US" dirty="0" smtClean="0"/>
                        <a:t>0.70</a:t>
                      </a:r>
                      <a:endParaRPr lang="en-US" dirty="0"/>
                    </a:p>
                  </a:txBody>
                  <a:tcPr/>
                </a:tc>
                <a:tc>
                  <a:txBody>
                    <a:bodyPr/>
                    <a:lstStyle/>
                    <a:p>
                      <a:r>
                        <a:rPr lang="en-US" dirty="0" smtClean="0"/>
                        <a:t>MAP</a:t>
                      </a:r>
                      <a:r>
                        <a:rPr lang="en-US" baseline="0" dirty="0" smtClean="0"/>
                        <a:t> 8</a:t>
                      </a:r>
                    </a:p>
                    <a:p>
                      <a:r>
                        <a:rPr lang="en-US" baseline="0" dirty="0" smtClean="0"/>
                        <a:t>0.75</a:t>
                      </a:r>
                      <a:endParaRPr lang="en-US" dirty="0"/>
                    </a:p>
                  </a:txBody>
                  <a:tcPr/>
                </a:tc>
                <a:extLst>
                  <a:ext uri="{0D108BD9-81ED-4DB2-BD59-A6C34878D82A}">
                    <a16:rowId xmlns:a16="http://schemas.microsoft.com/office/drawing/2014/main" val="3900951757"/>
                  </a:ext>
                </a:extLst>
              </a:tr>
              <a:tr h="894715">
                <a:tc>
                  <a:txBody>
                    <a:bodyPr/>
                    <a:lstStyle/>
                    <a:p>
                      <a:r>
                        <a:rPr lang="en-US" dirty="0" smtClean="0"/>
                        <a:t>MAP 8</a:t>
                      </a:r>
                      <a:endParaRPr lang="en-US" dirty="0"/>
                    </a:p>
                  </a:txBody>
                  <a:tcPr/>
                </a:tc>
                <a:tc>
                  <a:txBody>
                    <a:bodyPr/>
                    <a:lstStyle/>
                    <a:p>
                      <a:r>
                        <a:rPr lang="en-US" dirty="0" smtClean="0"/>
                        <a:t>MAP</a:t>
                      </a:r>
                      <a:r>
                        <a:rPr lang="en-US" baseline="0" dirty="0" smtClean="0"/>
                        <a:t> 8</a:t>
                      </a:r>
                      <a:endParaRPr lang="en-US" dirty="0"/>
                    </a:p>
                  </a:txBody>
                  <a:tcPr/>
                </a:tc>
                <a:tc>
                  <a:txBody>
                    <a:bodyPr/>
                    <a:lstStyle/>
                    <a:p>
                      <a:r>
                        <a:rPr lang="en-US" dirty="0" smtClean="0"/>
                        <a:t>MAP 9</a:t>
                      </a:r>
                      <a:endParaRPr lang="en-US" dirty="0"/>
                    </a:p>
                  </a:txBody>
                  <a:tcPr/>
                </a:tc>
                <a:tc>
                  <a:txBody>
                    <a:bodyPr/>
                    <a:lstStyle/>
                    <a:p>
                      <a:r>
                        <a:rPr lang="en-US" dirty="0" smtClean="0"/>
                        <a:t>MAP 10</a:t>
                      </a:r>
                      <a:endParaRPr lang="en-US" dirty="0"/>
                    </a:p>
                  </a:txBody>
                  <a:tcPr/>
                </a:tc>
                <a:tc>
                  <a:txBody>
                    <a:bodyPr/>
                    <a:lstStyle/>
                    <a:p>
                      <a:r>
                        <a:rPr lang="en-US" dirty="0" smtClean="0"/>
                        <a:t>MAP 12</a:t>
                      </a:r>
                      <a:endParaRPr lang="en-US" dirty="0"/>
                    </a:p>
                  </a:txBody>
                  <a:tcPr/>
                </a:tc>
                <a:extLst>
                  <a:ext uri="{0D108BD9-81ED-4DB2-BD59-A6C34878D82A}">
                    <a16:rowId xmlns:a16="http://schemas.microsoft.com/office/drawing/2014/main" val="3979057799"/>
                  </a:ext>
                </a:extLst>
              </a:tr>
            </a:tbl>
          </a:graphicData>
        </a:graphic>
      </p:graphicFrame>
    </p:spTree>
    <p:extLst>
      <p:ext uri="{BB962C8B-B14F-4D97-AF65-F5344CB8AC3E}">
        <p14:creationId xmlns:p14="http://schemas.microsoft.com/office/powerpoint/2010/main" val="304725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of Ventilator-Associated Pneumonia</a:t>
            </a:r>
            <a:endParaRPr lang="en-US" dirty="0"/>
          </a:p>
        </p:txBody>
      </p:sp>
      <p:sp>
        <p:nvSpPr>
          <p:cNvPr id="3" name="Content Placeholder 2"/>
          <p:cNvSpPr>
            <a:spLocks noGrp="1"/>
          </p:cNvSpPr>
          <p:nvPr>
            <p:ph idx="1"/>
          </p:nvPr>
        </p:nvSpPr>
        <p:spPr/>
        <p:txBody>
          <a:bodyPr>
            <a:normAutofit/>
          </a:bodyPr>
          <a:lstStyle/>
          <a:p>
            <a:r>
              <a:rPr lang="en-US" dirty="0" smtClean="0"/>
              <a:t>Long term use of ventilator</a:t>
            </a:r>
          </a:p>
          <a:p>
            <a:r>
              <a:rPr lang="en-US" dirty="0" smtClean="0"/>
              <a:t>Late Removal of ventilator</a:t>
            </a:r>
          </a:p>
          <a:p>
            <a:r>
              <a:rPr lang="en-US" dirty="0" smtClean="0"/>
              <a:t>Mismanagement of ventilator</a:t>
            </a:r>
          </a:p>
          <a:p>
            <a:r>
              <a:rPr lang="en-US" dirty="0" smtClean="0"/>
              <a:t>Ignoring ventilator bundles:</a:t>
            </a:r>
          </a:p>
          <a:p>
            <a:pPr lvl="1"/>
            <a:r>
              <a:rPr lang="en-US" dirty="0" smtClean="0"/>
              <a:t>Elevation of head of bed</a:t>
            </a:r>
          </a:p>
          <a:p>
            <a:pPr lvl="1"/>
            <a:r>
              <a:rPr lang="en-US" dirty="0" smtClean="0"/>
              <a:t>Daily “sedation vacations” and assessment of readiness to extubate</a:t>
            </a:r>
          </a:p>
          <a:p>
            <a:pPr lvl="1"/>
            <a:r>
              <a:rPr lang="en-US" dirty="0" smtClean="0"/>
              <a:t>Peptic ulcer disease prophylaxis</a:t>
            </a:r>
          </a:p>
          <a:p>
            <a:pPr lvl="1"/>
            <a:r>
              <a:rPr lang="en-US" dirty="0" smtClean="0"/>
              <a:t>Deep vein thrombosis prophylaxis</a:t>
            </a:r>
          </a:p>
          <a:p>
            <a:r>
              <a:rPr lang="en-US" dirty="0" smtClean="0"/>
              <a:t>Not cleaning or disinfecting per guidelines of ALL equipment</a:t>
            </a:r>
          </a:p>
        </p:txBody>
      </p:sp>
      <p:pic>
        <p:nvPicPr>
          <p:cNvPr id="4" name="Picture 3"/>
          <p:cNvPicPr>
            <a:picLocks noChangeAspect="1"/>
          </p:cNvPicPr>
          <p:nvPr/>
        </p:nvPicPr>
        <p:blipFill>
          <a:blip r:embed="rId3"/>
          <a:stretch>
            <a:fillRect/>
          </a:stretch>
        </p:blipFill>
        <p:spPr>
          <a:xfrm>
            <a:off x="10841709" y="534604"/>
            <a:ext cx="1024182" cy="815702"/>
          </a:xfrm>
          <a:prstGeom prst="rect">
            <a:avLst/>
          </a:prstGeom>
        </p:spPr>
      </p:pic>
    </p:spTree>
    <p:extLst>
      <p:ext uri="{BB962C8B-B14F-4D97-AF65-F5344CB8AC3E}">
        <p14:creationId xmlns:p14="http://schemas.microsoft.com/office/powerpoint/2010/main" val="1711253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425"/>
            <a:ext cx="10896600" cy="1325563"/>
          </a:xfrm>
        </p:spPr>
        <p:txBody>
          <a:bodyPr>
            <a:normAutofit fontScale="90000"/>
          </a:bodyPr>
          <a:lstStyle/>
          <a:p>
            <a:pPr lvl="0" algn="l" defTabSz="914400" rtl="0" eaLnBrk="1" latinLnBrk="0" hangingPunct="1">
              <a:lnSpc>
                <a:spcPct val="90000"/>
              </a:lnSpc>
              <a:spcBef>
                <a:spcPct val="0"/>
              </a:spcBef>
              <a:buNone/>
            </a:pPr>
            <a:r>
              <a:rPr lang="en-US" sz="6000" kern="1200" dirty="0" smtClean="0">
                <a:solidFill>
                  <a:schemeClr val="tx1"/>
                </a:solidFill>
                <a:effectLst/>
                <a:latin typeface="+mj-lt"/>
                <a:ea typeface="+mj-ea"/>
                <a:cs typeface="+mj-cs"/>
              </a:rPr>
              <a:t>Non-ventilator associated pneumonia</a:t>
            </a:r>
          </a:p>
        </p:txBody>
      </p:sp>
      <p:sp>
        <p:nvSpPr>
          <p:cNvPr id="3" name="Content Placeholder 2"/>
          <p:cNvSpPr>
            <a:spLocks noGrp="1"/>
          </p:cNvSpPr>
          <p:nvPr>
            <p:ph idx="1"/>
          </p:nvPr>
        </p:nvSpPr>
        <p:spPr>
          <a:xfrm>
            <a:off x="838200" y="1190625"/>
            <a:ext cx="10515600" cy="4351338"/>
          </a:xfrm>
        </p:spPr>
        <p:txBody>
          <a:bodyPr>
            <a:noAutofit/>
          </a:bodyPr>
          <a:lstStyle/>
          <a:p>
            <a:r>
              <a:rPr lang="en-US" sz="2400" dirty="0" smtClean="0"/>
              <a:t>Non-Ventilator-associated: No Ventilator to complicate things, but pneumonia nonetheless</a:t>
            </a:r>
          </a:p>
          <a:p>
            <a:r>
              <a:rPr lang="en-US" sz="2400" dirty="0" smtClean="0"/>
              <a:t>Healthcare Acquired </a:t>
            </a:r>
          </a:p>
          <a:p>
            <a:pPr lvl="1"/>
            <a:r>
              <a:rPr lang="en-US" dirty="0" smtClean="0"/>
              <a:t>Patient was admitted to a healthcare facility (not an acute care hospital) during, just before, or at the time of onset. </a:t>
            </a:r>
          </a:p>
          <a:p>
            <a:pPr lvl="2"/>
            <a:r>
              <a:rPr lang="en-US" sz="2400" dirty="0" smtClean="0"/>
              <a:t>Long Term Care</a:t>
            </a:r>
          </a:p>
          <a:p>
            <a:pPr lvl="2"/>
            <a:r>
              <a:rPr lang="en-US" sz="2400" dirty="0" smtClean="0"/>
              <a:t>Rehabilitation</a:t>
            </a:r>
          </a:p>
          <a:p>
            <a:pPr lvl="2"/>
            <a:r>
              <a:rPr lang="en-US" sz="2400" dirty="0" smtClean="0"/>
              <a:t>Treatment may be different depending on the organisms prevalent at the facility that the patient was exposed </a:t>
            </a:r>
          </a:p>
          <a:p>
            <a:pPr lvl="0"/>
            <a:r>
              <a:rPr lang="en-US" sz="2400" dirty="0"/>
              <a:t>Community-Acquired </a:t>
            </a:r>
            <a:r>
              <a:rPr lang="en-US" sz="2400" dirty="0" smtClean="0"/>
              <a:t>Pneumonia</a:t>
            </a:r>
          </a:p>
          <a:p>
            <a:pPr lvl="1"/>
            <a:r>
              <a:rPr lang="en-US" dirty="0" smtClean="0"/>
              <a:t>Identified in patients who have not been admitted to a healthcare facility or hospital prior to onset of symptoms</a:t>
            </a:r>
            <a:endParaRPr lang="en-US" dirty="0"/>
          </a:p>
          <a:p>
            <a:pPr lvl="2"/>
            <a:r>
              <a:rPr lang="en-US" sz="2400" dirty="0" smtClean="0">
                <a:effectLst/>
              </a:rPr>
              <a:t>Emergency Departments</a:t>
            </a:r>
          </a:p>
          <a:p>
            <a:pPr lvl="2"/>
            <a:r>
              <a:rPr lang="en-US" sz="2400" dirty="0" smtClean="0">
                <a:effectLst/>
              </a:rPr>
              <a:t>Urgent </a:t>
            </a:r>
            <a:r>
              <a:rPr lang="en-US" sz="2400" dirty="0" smtClean="0"/>
              <a:t>Care/Clinics</a:t>
            </a:r>
            <a:endParaRPr lang="en-US" sz="2400" dirty="0"/>
          </a:p>
        </p:txBody>
      </p:sp>
      <p:pic>
        <p:nvPicPr>
          <p:cNvPr id="4" name="Picture 3"/>
          <p:cNvPicPr>
            <a:picLocks noChangeAspect="1"/>
          </p:cNvPicPr>
          <p:nvPr/>
        </p:nvPicPr>
        <p:blipFill>
          <a:blip r:embed="rId3"/>
          <a:stretch>
            <a:fillRect/>
          </a:stretch>
        </p:blipFill>
        <p:spPr>
          <a:xfrm>
            <a:off x="11023600" y="353355"/>
            <a:ext cx="1024182" cy="815702"/>
          </a:xfrm>
          <a:prstGeom prst="rect">
            <a:avLst/>
          </a:prstGeom>
        </p:spPr>
      </p:pic>
    </p:spTree>
    <p:extLst>
      <p:ext uri="{BB962C8B-B14F-4D97-AF65-F5344CB8AC3E}">
        <p14:creationId xmlns:p14="http://schemas.microsoft.com/office/powerpoint/2010/main" val="1785844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185737"/>
            <a:ext cx="10515600" cy="838391"/>
          </a:xfrm>
        </p:spPr>
        <p:txBody>
          <a:bodyPr>
            <a:normAutofit fontScale="90000"/>
          </a:bodyPr>
          <a:lstStyle/>
          <a:p>
            <a:r>
              <a:rPr lang="en-US" sz="6000" dirty="0" smtClean="0"/>
              <a:t>Let’s get clinical!</a:t>
            </a:r>
          </a:p>
        </p:txBody>
      </p:sp>
      <p:sp>
        <p:nvSpPr>
          <p:cNvPr id="3" name="Content Placeholder 2"/>
          <p:cNvSpPr>
            <a:spLocks noGrp="1"/>
          </p:cNvSpPr>
          <p:nvPr>
            <p:ph idx="1"/>
          </p:nvPr>
        </p:nvSpPr>
        <p:spPr>
          <a:xfrm>
            <a:off x="195072" y="1282700"/>
            <a:ext cx="11158728" cy="4665663"/>
          </a:xfrm>
        </p:spPr>
        <p:txBody>
          <a:bodyPr>
            <a:noAutofit/>
          </a:bodyPr>
          <a:lstStyle/>
          <a:p>
            <a:pPr marL="514350" indent="-514350">
              <a:buFont typeface="+mj-lt"/>
              <a:buAutoNum type="arabicPeriod"/>
            </a:pPr>
            <a:r>
              <a:rPr lang="en-US" sz="1600" dirty="0" smtClean="0">
                <a:sym typeface="Wingdings" panose="05000000000000000000" pitchFamily="2" charset="2"/>
              </a:rPr>
              <a:t>Use Objective criteria such as:</a:t>
            </a:r>
          </a:p>
          <a:p>
            <a:pPr lvl="1">
              <a:spcAft>
                <a:spcPts val="600"/>
              </a:spcAft>
            </a:pPr>
            <a:r>
              <a:rPr lang="en-US" sz="1600" dirty="0" smtClean="0">
                <a:sym typeface="Wingdings" panose="05000000000000000000" pitchFamily="2" charset="2"/>
              </a:rPr>
              <a:t>Severity of illness as defined by: </a:t>
            </a:r>
            <a:r>
              <a:rPr lang="en-US" sz="1600" u="sng" dirty="0" smtClean="0">
                <a:sym typeface="Wingdings" panose="05000000000000000000" pitchFamily="2" charset="2"/>
              </a:rPr>
              <a:t>c</a:t>
            </a:r>
            <a:r>
              <a:rPr lang="en-US" sz="1600" dirty="0" smtClean="0">
                <a:sym typeface="Wingdings" panose="05000000000000000000" pitchFamily="2" charset="2"/>
              </a:rPr>
              <a:t>onfusion, </a:t>
            </a:r>
            <a:r>
              <a:rPr lang="en-US" sz="1600" u="sng" dirty="0" smtClean="0">
                <a:sym typeface="Wingdings" panose="05000000000000000000" pitchFamily="2" charset="2"/>
              </a:rPr>
              <a:t>u</a:t>
            </a:r>
            <a:r>
              <a:rPr lang="en-US" sz="1600" dirty="0" smtClean="0">
                <a:sym typeface="Wingdings" panose="05000000000000000000" pitchFamily="2" charset="2"/>
              </a:rPr>
              <a:t>remia, </a:t>
            </a:r>
            <a:r>
              <a:rPr lang="en-US" sz="1600" u="sng" dirty="0" smtClean="0">
                <a:sym typeface="Wingdings" panose="05000000000000000000" pitchFamily="2" charset="2"/>
              </a:rPr>
              <a:t>r</a:t>
            </a:r>
            <a:r>
              <a:rPr lang="en-US" sz="1600" dirty="0" smtClean="0">
                <a:sym typeface="Wingdings" panose="05000000000000000000" pitchFamily="2" charset="2"/>
              </a:rPr>
              <a:t>espiratory rate, low </a:t>
            </a:r>
            <a:r>
              <a:rPr lang="en-US" sz="1600" u="sng" dirty="0" smtClean="0">
                <a:sym typeface="Wingdings" panose="05000000000000000000" pitchFamily="2" charset="2"/>
              </a:rPr>
              <a:t>b</a:t>
            </a:r>
            <a:r>
              <a:rPr lang="en-US" sz="1600" dirty="0" smtClean="0">
                <a:sym typeface="Wingdings" panose="05000000000000000000" pitchFamily="2" charset="2"/>
              </a:rPr>
              <a:t>lood pressure, age </a:t>
            </a:r>
            <a:r>
              <a:rPr lang="en-US" sz="1600" u="sng" dirty="0" smtClean="0">
                <a:sym typeface="Wingdings" panose="05000000000000000000" pitchFamily="2" charset="2"/>
              </a:rPr>
              <a:t>65</a:t>
            </a:r>
            <a:r>
              <a:rPr lang="en-US" sz="1600" dirty="0" smtClean="0">
                <a:sym typeface="Wingdings" panose="05000000000000000000" pitchFamily="2" charset="2"/>
              </a:rPr>
              <a:t> or greater (CURB-65)</a:t>
            </a:r>
          </a:p>
          <a:p>
            <a:pPr marL="457200" lvl="1" indent="0">
              <a:buNone/>
            </a:pPr>
            <a:r>
              <a:rPr lang="en-US" sz="1600" dirty="0" smtClean="0">
                <a:sym typeface="Wingdings" panose="05000000000000000000" pitchFamily="2" charset="2"/>
              </a:rPr>
              <a:t>OR</a:t>
            </a:r>
          </a:p>
          <a:p>
            <a:pPr marL="685800" lvl="2"/>
            <a:r>
              <a:rPr lang="en-US" sz="1600" dirty="0" smtClean="0">
                <a:sym typeface="Wingdings" panose="05000000000000000000" pitchFamily="2" charset="2"/>
              </a:rPr>
              <a:t>Pneumonia Severity Index: </a:t>
            </a:r>
            <a:r>
              <a:rPr lang="en-US" sz="1600" dirty="0" smtClean="0"/>
              <a:t>The </a:t>
            </a:r>
            <a:r>
              <a:rPr lang="en-US" sz="1600" dirty="0"/>
              <a:t>PSI/PORT Score can be used in the clinic or emergency department setting to risk stratify a patient’s community acquired pneumonia</a:t>
            </a:r>
            <a:r>
              <a:rPr lang="en-US" sz="1600" dirty="0" smtClean="0"/>
              <a:t>.</a:t>
            </a:r>
          </a:p>
          <a:p>
            <a:pPr marL="914400" lvl="1"/>
            <a:r>
              <a:rPr lang="en-US" sz="1600" dirty="0"/>
              <a:t>Since points are assigned by absolute age in the PSI, it may underestimate severe pneumonia in an otherwise young healthy patient.</a:t>
            </a:r>
          </a:p>
          <a:p>
            <a:pPr marL="914400" lvl="1"/>
            <a:r>
              <a:rPr lang="en-US" sz="1600" dirty="0"/>
              <a:t>Consider sepsis in patients with pneumonia; the PSI was developed prior to aggressive sepsis screening with lactate testing.</a:t>
            </a:r>
          </a:p>
          <a:p>
            <a:pPr marL="914400" lvl="1"/>
            <a:r>
              <a:rPr lang="en-US" sz="1600" dirty="0"/>
              <a:t>Though a patient may be categorized as appropriate for outpatient treatment, assess potential barriers to treatment such as vomiting, alcohol/drug use, psychosocial conditions, or cognitive impairments.</a:t>
            </a:r>
          </a:p>
          <a:p>
            <a:pPr marL="914400" lvl="1"/>
            <a:r>
              <a:rPr lang="en-US" sz="1600" dirty="0"/>
              <a:t>Any patient over 50 years of age is automatically classified as risk class 2, even if they otherwise are completely healthy and have no other risk criteria.</a:t>
            </a:r>
          </a:p>
          <a:p>
            <a:pPr marL="0" lvl="1" indent="0">
              <a:buNone/>
            </a:pPr>
            <a:r>
              <a:rPr lang="en-US" sz="1600" dirty="0" smtClean="0">
                <a:sym typeface="Wingdings" panose="05000000000000000000" pitchFamily="2" charset="2"/>
              </a:rPr>
              <a:t>PLUS</a:t>
            </a:r>
          </a:p>
          <a:p>
            <a:pPr marL="0" lvl="1" indent="0">
              <a:buNone/>
            </a:pPr>
            <a:endParaRPr lang="en-US" sz="1600" dirty="0" smtClean="0">
              <a:sym typeface="Wingdings" panose="05000000000000000000" pitchFamily="2" charset="2"/>
            </a:endParaRPr>
          </a:p>
          <a:p>
            <a:pPr marL="514350" lvl="1" indent="-514350">
              <a:buFont typeface="+mj-lt"/>
              <a:buAutoNum type="arabicPeriod" startAt="2"/>
            </a:pPr>
            <a:r>
              <a:rPr lang="en-US" sz="1600" dirty="0" smtClean="0">
                <a:sym typeface="Wingdings" panose="05000000000000000000" pitchFamily="2" charset="2"/>
              </a:rPr>
              <a:t>Minimum Diagnostic:</a:t>
            </a:r>
          </a:p>
          <a:p>
            <a:pPr marL="914400" lvl="2" indent="-457200"/>
            <a:r>
              <a:rPr lang="en-US" sz="1600" dirty="0" smtClean="0">
                <a:sym typeface="Wingdings" panose="05000000000000000000" pitchFamily="2" charset="2"/>
              </a:rPr>
              <a:t>Routine to identify etiologic diagnosis for outpatients is optional</a:t>
            </a:r>
          </a:p>
          <a:p>
            <a:pPr marL="914400" lvl="2" indent="-457200"/>
            <a:r>
              <a:rPr lang="en-US" sz="1600" dirty="0" smtClean="0">
                <a:sym typeface="Wingdings" panose="05000000000000000000" pitchFamily="2" charset="2"/>
              </a:rPr>
              <a:t>Blood samples and sputum (in patients with productive cough)-Hospital Pts.</a:t>
            </a:r>
          </a:p>
        </p:txBody>
      </p:sp>
      <p:pic>
        <p:nvPicPr>
          <p:cNvPr id="4" name="Picture 3"/>
          <p:cNvPicPr>
            <a:picLocks noChangeAspect="1"/>
          </p:cNvPicPr>
          <p:nvPr/>
        </p:nvPicPr>
        <p:blipFill>
          <a:blip r:embed="rId2"/>
          <a:stretch>
            <a:fillRect/>
          </a:stretch>
        </p:blipFill>
        <p:spPr>
          <a:xfrm>
            <a:off x="10841709" y="337712"/>
            <a:ext cx="1024182" cy="815702"/>
          </a:xfrm>
          <a:prstGeom prst="rect">
            <a:avLst/>
          </a:prstGeom>
        </p:spPr>
      </p:pic>
    </p:spTree>
    <p:extLst>
      <p:ext uri="{BB962C8B-B14F-4D97-AF65-F5344CB8AC3E}">
        <p14:creationId xmlns:p14="http://schemas.microsoft.com/office/powerpoint/2010/main" val="2778552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5400" dirty="0" smtClean="0">
                <a:latin typeface="+mn-lt"/>
                <a:ea typeface="Calibri" panose="020F0502020204030204" pitchFamily="34" charset="0"/>
              </a:rPr>
              <a:t>Objectives:</a:t>
            </a:r>
            <a:endParaRPr lang="en-US" sz="5400" dirty="0">
              <a:latin typeface="+mn-lt"/>
            </a:endParaRPr>
          </a:p>
        </p:txBody>
      </p:sp>
      <p:sp>
        <p:nvSpPr>
          <p:cNvPr id="4" name="Rectangle 1"/>
          <p:cNvSpPr>
            <a:spLocks noGrp="1" noChangeArrowheads="1"/>
          </p:cNvSpPr>
          <p:nvPr>
            <p:ph idx="1"/>
          </p:nvPr>
        </p:nvSpPr>
        <p:spPr bwMode="auto">
          <a:xfrm>
            <a:off x="838200" y="1690688"/>
            <a:ext cx="1078774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indent="-457200">
              <a:lnSpc>
                <a:spcPct val="100000"/>
              </a:lnSpc>
              <a:buFont typeface="+mj-lt"/>
              <a:buAutoNum type="arabicPeriod"/>
            </a:pPr>
            <a:r>
              <a:rPr kumimoji="0" lang="en-US" altLang="en-US" sz="3600" b="0" i="0" u="none" strike="noStrike" cap="none" normalizeH="0" baseline="0" dirty="0" smtClean="0">
                <a:ln>
                  <a:noFill/>
                </a:ln>
                <a:solidFill>
                  <a:schemeClr val="tx1"/>
                </a:solidFill>
                <a:effectLst/>
                <a:latin typeface="+mn-lt"/>
                <a:ea typeface="Calibri" panose="020F0502020204030204" pitchFamily="34" charset="0"/>
              </a:rPr>
              <a:t>Identify the criteria used to meet NHSN and/or clinical definitions for pneumonia in diverse healthcare settings</a:t>
            </a:r>
            <a:endParaRPr kumimoji="0" lang="en-US" altLang="en-US" sz="3600" b="0" i="0" u="none" strike="noStrike" cap="none" normalizeH="0" baseline="0" dirty="0" smtClean="0">
              <a:ln>
                <a:noFill/>
              </a:ln>
              <a:solidFill>
                <a:schemeClr val="tx1"/>
              </a:solidFill>
              <a:effectLst/>
              <a:latin typeface="+mn-lt"/>
            </a:endParaRPr>
          </a:p>
          <a:p>
            <a:pPr marL="457200" indent="-457200">
              <a:lnSpc>
                <a:spcPct val="100000"/>
              </a:lnSpc>
              <a:buFont typeface="+mj-lt"/>
              <a:buAutoNum type="arabicPeriod"/>
            </a:pPr>
            <a:r>
              <a:rPr kumimoji="0" lang="en-US" altLang="en-US" sz="3600" b="0" i="0" u="none" strike="noStrike" cap="none" normalizeH="0" baseline="0" dirty="0" smtClean="0">
                <a:ln>
                  <a:noFill/>
                </a:ln>
                <a:solidFill>
                  <a:schemeClr val="tx1"/>
                </a:solidFill>
                <a:effectLst/>
                <a:latin typeface="+mn-lt"/>
                <a:ea typeface="Calibri" panose="020F0502020204030204" pitchFamily="34" charset="0"/>
              </a:rPr>
              <a:t>Appropriately apply current treatment guidelines for pneumonia in the different settings</a:t>
            </a:r>
            <a:endParaRPr kumimoji="0" lang="en-US" altLang="en-US" sz="3600" b="0" i="0" u="none" strike="noStrike" cap="none" normalizeH="0" baseline="0" dirty="0" smtClean="0">
              <a:ln>
                <a:noFill/>
              </a:ln>
              <a:solidFill>
                <a:schemeClr val="tx1"/>
              </a:solidFill>
              <a:effectLst/>
              <a:latin typeface="+mn-lt"/>
            </a:endParaRPr>
          </a:p>
          <a:p>
            <a:pPr marL="457200" indent="-457200">
              <a:lnSpc>
                <a:spcPct val="100000"/>
              </a:lnSpc>
              <a:buFont typeface="+mj-lt"/>
              <a:buAutoNum type="arabicPeriod"/>
            </a:pPr>
            <a:r>
              <a:rPr kumimoji="0" lang="en-US" altLang="en-US" sz="3600" b="0" i="0" u="none" strike="noStrike" cap="none" normalizeH="0" baseline="0" dirty="0" smtClean="0">
                <a:ln>
                  <a:noFill/>
                </a:ln>
                <a:solidFill>
                  <a:schemeClr val="tx1"/>
                </a:solidFill>
                <a:effectLst/>
                <a:latin typeface="+mn-lt"/>
                <a:ea typeface="Calibri" panose="020F0502020204030204" pitchFamily="34" charset="0"/>
              </a:rPr>
              <a:t>Describe at least three potential antibiotic resistance concerns for pneumonia treatment</a:t>
            </a:r>
            <a:endParaRPr kumimoji="0" lang="en-US" altLang="en-US" sz="3600" b="0" i="0" u="none" strike="noStrike" cap="none" normalizeH="0" baseline="0" dirty="0" smtClean="0">
              <a:ln>
                <a:noFill/>
              </a:ln>
              <a:solidFill>
                <a:schemeClr val="tx1"/>
              </a:solidFill>
              <a:effectLst/>
              <a:latin typeface="+mn-lt"/>
            </a:endParaRPr>
          </a:p>
        </p:txBody>
      </p:sp>
      <p:pic>
        <p:nvPicPr>
          <p:cNvPr id="6" name="Picture 5"/>
          <p:cNvPicPr>
            <a:picLocks noChangeAspect="1"/>
          </p:cNvPicPr>
          <p:nvPr/>
        </p:nvPicPr>
        <p:blipFill>
          <a:blip r:embed="rId2"/>
          <a:stretch>
            <a:fillRect/>
          </a:stretch>
        </p:blipFill>
        <p:spPr>
          <a:xfrm>
            <a:off x="10329618" y="620055"/>
            <a:ext cx="1024182" cy="815702"/>
          </a:xfrm>
          <a:prstGeom prst="rect">
            <a:avLst/>
          </a:prstGeom>
        </p:spPr>
      </p:pic>
    </p:spTree>
    <p:extLst>
      <p:ext uri="{BB962C8B-B14F-4D97-AF65-F5344CB8AC3E}">
        <p14:creationId xmlns:p14="http://schemas.microsoft.com/office/powerpoint/2010/main" val="2515706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Strategies</a:t>
            </a:r>
            <a:endParaRPr lang="en-US" dirty="0"/>
          </a:p>
        </p:txBody>
      </p:sp>
      <p:sp>
        <p:nvSpPr>
          <p:cNvPr id="3" name="Content Placeholder 2"/>
          <p:cNvSpPr>
            <a:spLocks noGrp="1"/>
          </p:cNvSpPr>
          <p:nvPr>
            <p:ph idx="1"/>
          </p:nvPr>
        </p:nvSpPr>
        <p:spPr>
          <a:xfrm>
            <a:off x="838200" y="1320800"/>
            <a:ext cx="10515600" cy="5321300"/>
          </a:xfrm>
        </p:spPr>
        <p:txBody>
          <a:bodyPr>
            <a:normAutofit lnSpcReduction="10000"/>
          </a:bodyPr>
          <a:lstStyle/>
          <a:p>
            <a:pPr marL="514350" indent="-514350">
              <a:buFont typeface="+mj-lt"/>
              <a:buAutoNum type="arabicPeriod"/>
            </a:pPr>
            <a:r>
              <a:rPr lang="en-US" dirty="0" smtClean="0"/>
              <a:t>Make sure you are looking at it- all pneumonia not just ventilated</a:t>
            </a:r>
          </a:p>
          <a:p>
            <a:pPr marL="514350" indent="-514350">
              <a:buFont typeface="+mj-lt"/>
              <a:buAutoNum type="arabicPeriod"/>
            </a:pPr>
            <a:r>
              <a:rPr lang="en-US" dirty="0" smtClean="0"/>
              <a:t>Encourage vaccination for appropriate populations</a:t>
            </a:r>
          </a:p>
          <a:p>
            <a:pPr marL="514350" indent="-514350">
              <a:buFont typeface="+mj-lt"/>
              <a:buAutoNum type="arabicPeriod"/>
            </a:pPr>
            <a:r>
              <a:rPr lang="en-US" dirty="0" smtClean="0"/>
              <a:t>Use noninvasive positive pressure ventilation when appropriate</a:t>
            </a:r>
          </a:p>
          <a:p>
            <a:pPr marL="514350" indent="-514350">
              <a:buFont typeface="+mj-lt"/>
              <a:buAutoNum type="arabicPeriod"/>
            </a:pPr>
            <a:r>
              <a:rPr lang="en-US" dirty="0" smtClean="0"/>
              <a:t>Manage without sedation when possible and interrupt daily when not</a:t>
            </a:r>
          </a:p>
          <a:p>
            <a:pPr marL="514350" indent="-514350">
              <a:buFont typeface="+mj-lt"/>
              <a:buAutoNum type="arabicPeriod"/>
            </a:pPr>
            <a:r>
              <a:rPr lang="en-US" dirty="0" smtClean="0"/>
              <a:t>Perform spontaneous breathing  trials with sedative off</a:t>
            </a:r>
          </a:p>
          <a:p>
            <a:pPr marL="514350" indent="-514350">
              <a:buFont typeface="+mj-lt"/>
              <a:buAutoNum type="arabicPeriod"/>
            </a:pPr>
            <a:r>
              <a:rPr lang="en-US" dirty="0" smtClean="0"/>
              <a:t>Facilitate early mobility</a:t>
            </a:r>
          </a:p>
          <a:p>
            <a:pPr marL="514350" indent="-514350">
              <a:buFont typeface="+mj-lt"/>
              <a:buAutoNum type="arabicPeriod"/>
            </a:pPr>
            <a:r>
              <a:rPr lang="en-US" dirty="0" smtClean="0"/>
              <a:t>Use endotracheal tubes with subglottic secretion drainage ports for patients expecting more than 72 hours on vent</a:t>
            </a:r>
          </a:p>
          <a:p>
            <a:pPr marL="514350" indent="-514350">
              <a:buFont typeface="+mj-lt"/>
              <a:buAutoNum type="arabicPeriod"/>
            </a:pPr>
            <a:r>
              <a:rPr lang="en-US" dirty="0" smtClean="0"/>
              <a:t>Regular </a:t>
            </a:r>
            <a:r>
              <a:rPr lang="en-US" dirty="0" err="1" smtClean="0"/>
              <a:t>chg</a:t>
            </a:r>
            <a:r>
              <a:rPr lang="en-US" dirty="0" smtClean="0"/>
              <a:t> oral care</a:t>
            </a:r>
          </a:p>
          <a:p>
            <a:pPr marL="514350" indent="-514350">
              <a:buFont typeface="+mj-lt"/>
              <a:buAutoNum type="arabicPeriod"/>
            </a:pPr>
            <a:r>
              <a:rPr lang="en-US" dirty="0" smtClean="0"/>
              <a:t>Regular mechanical tooth brushing</a:t>
            </a:r>
            <a:br>
              <a:rPr lang="en-US" dirty="0" smtClean="0"/>
            </a:br>
            <a:endParaRPr lang="en-US" dirty="0"/>
          </a:p>
        </p:txBody>
      </p:sp>
      <p:pic>
        <p:nvPicPr>
          <p:cNvPr id="4" name="Picture 3"/>
          <p:cNvPicPr>
            <a:picLocks noChangeAspect="1"/>
          </p:cNvPicPr>
          <p:nvPr/>
        </p:nvPicPr>
        <p:blipFill>
          <a:blip r:embed="rId3"/>
          <a:stretch>
            <a:fillRect/>
          </a:stretch>
        </p:blipFill>
        <p:spPr>
          <a:xfrm>
            <a:off x="10579100" y="365125"/>
            <a:ext cx="1024182" cy="815702"/>
          </a:xfrm>
          <a:prstGeom prst="rect">
            <a:avLst/>
          </a:prstGeom>
        </p:spPr>
      </p:pic>
    </p:spTree>
    <p:extLst>
      <p:ext uri="{BB962C8B-B14F-4D97-AF65-F5344CB8AC3E}">
        <p14:creationId xmlns:p14="http://schemas.microsoft.com/office/powerpoint/2010/main" val="3148781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624" y="189041"/>
            <a:ext cx="10515600" cy="1325563"/>
          </a:xfrm>
        </p:spPr>
        <p:txBody>
          <a:bodyPr/>
          <a:lstStyle/>
          <a:p>
            <a:r>
              <a:rPr lang="en-US" dirty="0" smtClean="0"/>
              <a:t>What about the bugs?</a:t>
            </a:r>
            <a:endParaRPr lang="en-US" dirty="0"/>
          </a:p>
        </p:txBody>
      </p:sp>
      <p:grpSp>
        <p:nvGrpSpPr>
          <p:cNvPr id="5" name="Group 4"/>
          <p:cNvGrpSpPr/>
          <p:nvPr/>
        </p:nvGrpSpPr>
        <p:grpSpPr>
          <a:xfrm>
            <a:off x="1182624" y="1292353"/>
            <a:ext cx="10363200" cy="4884194"/>
            <a:chOff x="4314304" y="1826041"/>
            <a:chExt cx="3563391" cy="4350505"/>
          </a:xfrm>
        </p:grpSpPr>
        <p:sp>
          <p:nvSpPr>
            <p:cNvPr id="6" name="Freeform 5"/>
            <p:cNvSpPr/>
            <p:nvPr/>
          </p:nvSpPr>
          <p:spPr>
            <a:xfrm>
              <a:off x="5885759" y="1826041"/>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0866" tIns="180919" rIns="160866" bIns="180919" numCol="1" spcCol="1270" anchor="ctr" anchorCtr="0">
              <a:noAutofit/>
            </a:bodyPr>
            <a:lstStyle/>
            <a:p>
              <a:pPr lvl="0" algn="ctr" defTabSz="311150">
                <a:lnSpc>
                  <a:spcPct val="90000"/>
                </a:lnSpc>
                <a:spcBef>
                  <a:spcPct val="0"/>
                </a:spcBef>
                <a:spcAft>
                  <a:spcPct val="35000"/>
                </a:spcAft>
              </a:pPr>
              <a:r>
                <a:rPr lang="en-US" sz="2400" kern="1200" dirty="0" smtClean="0"/>
                <a:t>Adenovirus</a:t>
              </a:r>
              <a:endParaRPr lang="en-US" sz="2400" kern="1200" dirty="0"/>
            </a:p>
          </p:txBody>
        </p:sp>
        <p:sp>
          <p:nvSpPr>
            <p:cNvPr id="7" name="Freeform 6"/>
            <p:cNvSpPr/>
            <p:nvPr/>
          </p:nvSpPr>
          <p:spPr>
            <a:xfrm>
              <a:off x="6773044" y="2024007"/>
              <a:ext cx="1104651" cy="593898"/>
            </a:xfrm>
            <a:custGeom>
              <a:avLst/>
              <a:gdLst>
                <a:gd name="connsiteX0" fmla="*/ 0 w 1104651"/>
                <a:gd name="connsiteY0" fmla="*/ 0 h 593898"/>
                <a:gd name="connsiteX1" fmla="*/ 1104651 w 1104651"/>
                <a:gd name="connsiteY1" fmla="*/ 0 h 593898"/>
                <a:gd name="connsiteX2" fmla="*/ 1104651 w 1104651"/>
                <a:gd name="connsiteY2" fmla="*/ 593898 h 593898"/>
                <a:gd name="connsiteX3" fmla="*/ 0 w 1104651"/>
                <a:gd name="connsiteY3" fmla="*/ 593898 h 593898"/>
                <a:gd name="connsiteX4" fmla="*/ 0 w 1104651"/>
                <a:gd name="connsiteY4" fmla="*/ 0 h 593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51" h="593898">
                  <a:moveTo>
                    <a:pt x="0" y="0"/>
                  </a:moveTo>
                  <a:lnTo>
                    <a:pt x="1104651" y="0"/>
                  </a:lnTo>
                  <a:lnTo>
                    <a:pt x="1104651" y="593898"/>
                  </a:lnTo>
                  <a:lnTo>
                    <a:pt x="0" y="5938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endParaRPr lang="en-US" sz="2400" kern="1200"/>
            </a:p>
          </p:txBody>
        </p:sp>
        <p:sp>
          <p:nvSpPr>
            <p:cNvPr id="8" name="Freeform 7"/>
            <p:cNvSpPr/>
            <p:nvPr/>
          </p:nvSpPr>
          <p:spPr>
            <a:xfrm>
              <a:off x="4955714" y="1826041"/>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4196" tIns="154249" rIns="134196" bIns="154249" numCol="1" spcCol="1270" anchor="ctr" anchorCtr="0">
              <a:noAutofit/>
            </a:bodyPr>
            <a:lstStyle/>
            <a:p>
              <a:pPr lvl="0" algn="ctr" defTabSz="488950">
                <a:lnSpc>
                  <a:spcPct val="90000"/>
                </a:lnSpc>
                <a:spcBef>
                  <a:spcPct val="0"/>
                </a:spcBef>
                <a:spcAft>
                  <a:spcPct val="35000"/>
                </a:spcAft>
              </a:pPr>
              <a:r>
                <a:rPr lang="en-US" sz="2400" kern="1200" dirty="0" err="1" smtClean="0"/>
                <a:t>Bordatella</a:t>
              </a:r>
              <a:r>
                <a:rPr lang="en-US" sz="2400" kern="1200" dirty="0" smtClean="0"/>
                <a:t> Pertussis</a:t>
              </a:r>
              <a:endParaRPr lang="en-US" sz="2400" kern="1200" dirty="0"/>
            </a:p>
          </p:txBody>
        </p:sp>
        <p:sp>
          <p:nvSpPr>
            <p:cNvPr id="9" name="Freeform 8"/>
            <p:cNvSpPr/>
            <p:nvPr/>
          </p:nvSpPr>
          <p:spPr>
            <a:xfrm>
              <a:off x="5418955" y="2666209"/>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0866" tIns="180919" rIns="160866" bIns="180919" numCol="1" spcCol="1270" anchor="ctr" anchorCtr="0">
              <a:noAutofit/>
            </a:bodyPr>
            <a:lstStyle/>
            <a:p>
              <a:pPr lvl="0" algn="ctr" defTabSz="311150">
                <a:lnSpc>
                  <a:spcPct val="90000"/>
                </a:lnSpc>
                <a:spcBef>
                  <a:spcPct val="0"/>
                </a:spcBef>
                <a:spcAft>
                  <a:spcPct val="35000"/>
                </a:spcAft>
              </a:pPr>
              <a:r>
                <a:rPr lang="en-US" sz="2400" kern="1200" dirty="0" smtClean="0"/>
                <a:t>Rhinovirus</a:t>
              </a:r>
              <a:endParaRPr lang="en-US" sz="2400" kern="1200" dirty="0"/>
            </a:p>
          </p:txBody>
        </p:sp>
        <p:sp>
          <p:nvSpPr>
            <p:cNvPr id="10" name="Rectangle 9"/>
            <p:cNvSpPr/>
            <p:nvPr/>
          </p:nvSpPr>
          <p:spPr>
            <a:xfrm>
              <a:off x="4314304" y="2864176"/>
              <a:ext cx="1069017" cy="5938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Freeform 10"/>
            <p:cNvSpPr/>
            <p:nvPr/>
          </p:nvSpPr>
          <p:spPr>
            <a:xfrm>
              <a:off x="6349000" y="2666209"/>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4196" tIns="154249" rIns="134196" bIns="154249" numCol="1" spcCol="1270" anchor="ctr" anchorCtr="0">
              <a:noAutofit/>
            </a:bodyPr>
            <a:lstStyle/>
            <a:p>
              <a:pPr lvl="0" algn="ctr" defTabSz="1333500">
                <a:lnSpc>
                  <a:spcPct val="90000"/>
                </a:lnSpc>
                <a:spcBef>
                  <a:spcPct val="0"/>
                </a:spcBef>
                <a:spcAft>
                  <a:spcPct val="35000"/>
                </a:spcAft>
              </a:pPr>
              <a:r>
                <a:rPr lang="en-US" sz="2400" kern="1200" dirty="0" smtClean="0"/>
                <a:t>RSV</a:t>
              </a:r>
              <a:endParaRPr lang="en-US" sz="2400" kern="1200" dirty="0"/>
            </a:p>
          </p:txBody>
        </p:sp>
        <p:sp>
          <p:nvSpPr>
            <p:cNvPr id="12" name="Freeform 11"/>
            <p:cNvSpPr/>
            <p:nvPr/>
          </p:nvSpPr>
          <p:spPr>
            <a:xfrm>
              <a:off x="5885759" y="3506378"/>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60866" tIns="180919" rIns="160866" bIns="180919" numCol="1" spcCol="1270" anchor="ctr" anchorCtr="0">
              <a:noAutofit/>
            </a:bodyPr>
            <a:lstStyle/>
            <a:p>
              <a:pPr lvl="0" algn="ctr" defTabSz="311150">
                <a:lnSpc>
                  <a:spcPct val="90000"/>
                </a:lnSpc>
                <a:spcBef>
                  <a:spcPct val="0"/>
                </a:spcBef>
                <a:spcAft>
                  <a:spcPct val="35000"/>
                </a:spcAft>
              </a:pPr>
              <a:r>
                <a:rPr lang="en-US" sz="2400" kern="1200" dirty="0" smtClean="0"/>
                <a:t>Pneumocystis Pneumonia</a:t>
              </a:r>
              <a:endParaRPr lang="en-US" sz="2400" kern="1200" dirty="0"/>
            </a:p>
          </p:txBody>
        </p:sp>
        <p:sp>
          <p:nvSpPr>
            <p:cNvPr id="13" name="Rectangle 12"/>
            <p:cNvSpPr/>
            <p:nvPr/>
          </p:nvSpPr>
          <p:spPr>
            <a:xfrm>
              <a:off x="6773044" y="3704344"/>
              <a:ext cx="1104651" cy="5938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955714" y="3506378"/>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4196" tIns="154249" rIns="134196" bIns="154249" numCol="1" spcCol="1270" anchor="ctr" anchorCtr="0">
              <a:noAutofit/>
            </a:bodyPr>
            <a:lstStyle/>
            <a:p>
              <a:pPr lvl="0" algn="ctr" defTabSz="577850">
                <a:lnSpc>
                  <a:spcPct val="90000"/>
                </a:lnSpc>
                <a:spcBef>
                  <a:spcPct val="0"/>
                </a:spcBef>
                <a:spcAft>
                  <a:spcPct val="35000"/>
                </a:spcAft>
              </a:pPr>
              <a:r>
                <a:rPr lang="en-US" sz="2400" kern="1200" dirty="0" smtClean="0"/>
                <a:t>Strep </a:t>
              </a:r>
              <a:r>
                <a:rPr lang="en-US" sz="2400" kern="1200" dirty="0" err="1" smtClean="0"/>
                <a:t>Pneumo</a:t>
              </a:r>
              <a:endParaRPr lang="en-US" sz="2400" kern="1200" dirty="0"/>
            </a:p>
          </p:txBody>
        </p:sp>
        <p:sp>
          <p:nvSpPr>
            <p:cNvPr id="15" name="Freeform 14"/>
            <p:cNvSpPr/>
            <p:nvPr/>
          </p:nvSpPr>
          <p:spPr>
            <a:xfrm>
              <a:off x="5418955" y="4346547"/>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0866" tIns="180919" rIns="160866" bIns="180919" numCol="1" spcCol="1270" anchor="ctr" anchorCtr="0">
              <a:noAutofit/>
            </a:bodyPr>
            <a:lstStyle/>
            <a:p>
              <a:pPr lvl="0" algn="ctr" defTabSz="311150">
                <a:lnSpc>
                  <a:spcPct val="90000"/>
                </a:lnSpc>
                <a:spcBef>
                  <a:spcPct val="0"/>
                </a:spcBef>
                <a:spcAft>
                  <a:spcPct val="35000"/>
                </a:spcAft>
              </a:pPr>
              <a:r>
                <a:rPr lang="en-US" sz="2400" kern="1200" dirty="0" smtClean="0"/>
                <a:t>Pneumococcal</a:t>
              </a:r>
              <a:endParaRPr lang="en-US" sz="2400" kern="1200" dirty="0"/>
            </a:p>
          </p:txBody>
        </p:sp>
        <p:sp>
          <p:nvSpPr>
            <p:cNvPr id="16" name="Freeform 15"/>
            <p:cNvSpPr/>
            <p:nvPr/>
          </p:nvSpPr>
          <p:spPr>
            <a:xfrm>
              <a:off x="4314304" y="4544513"/>
              <a:ext cx="1069017" cy="593898"/>
            </a:xfrm>
            <a:custGeom>
              <a:avLst/>
              <a:gdLst>
                <a:gd name="connsiteX0" fmla="*/ 0 w 1069017"/>
                <a:gd name="connsiteY0" fmla="*/ 0 h 593898"/>
                <a:gd name="connsiteX1" fmla="*/ 1069017 w 1069017"/>
                <a:gd name="connsiteY1" fmla="*/ 0 h 593898"/>
                <a:gd name="connsiteX2" fmla="*/ 1069017 w 1069017"/>
                <a:gd name="connsiteY2" fmla="*/ 593898 h 593898"/>
                <a:gd name="connsiteX3" fmla="*/ 0 w 1069017"/>
                <a:gd name="connsiteY3" fmla="*/ 593898 h 593898"/>
                <a:gd name="connsiteX4" fmla="*/ 0 w 1069017"/>
                <a:gd name="connsiteY4" fmla="*/ 0 h 593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017" h="593898">
                  <a:moveTo>
                    <a:pt x="0" y="0"/>
                  </a:moveTo>
                  <a:lnTo>
                    <a:pt x="1069017" y="0"/>
                  </a:lnTo>
                  <a:lnTo>
                    <a:pt x="1069017" y="593898"/>
                  </a:lnTo>
                  <a:lnTo>
                    <a:pt x="0" y="5938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lvl="0" algn="r" defTabSz="311150">
                <a:lnSpc>
                  <a:spcPct val="90000"/>
                </a:lnSpc>
                <a:spcBef>
                  <a:spcPct val="0"/>
                </a:spcBef>
                <a:spcAft>
                  <a:spcPct val="35000"/>
                </a:spcAft>
              </a:pPr>
              <a:endParaRPr lang="en-US" sz="2400" kern="1200" dirty="0"/>
            </a:p>
          </p:txBody>
        </p:sp>
        <p:sp>
          <p:nvSpPr>
            <p:cNvPr id="17" name="Freeform 16"/>
            <p:cNvSpPr/>
            <p:nvPr/>
          </p:nvSpPr>
          <p:spPr>
            <a:xfrm>
              <a:off x="6349000" y="4346547"/>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4196" tIns="154249" rIns="134196" bIns="154249" numCol="1" spcCol="1270" anchor="ctr" anchorCtr="0">
              <a:noAutofit/>
            </a:bodyPr>
            <a:lstStyle/>
            <a:p>
              <a:pPr lvl="0" algn="ctr" defTabSz="355600">
                <a:lnSpc>
                  <a:spcPct val="90000"/>
                </a:lnSpc>
                <a:spcBef>
                  <a:spcPct val="0"/>
                </a:spcBef>
                <a:spcAft>
                  <a:spcPct val="35000"/>
                </a:spcAft>
              </a:pPr>
              <a:r>
                <a:rPr lang="en-US" sz="2400" kern="1200" dirty="0" smtClean="0"/>
                <a:t>Parainfluenza</a:t>
              </a:r>
              <a:endParaRPr lang="en-US" sz="2400" kern="1200" dirty="0"/>
            </a:p>
          </p:txBody>
        </p:sp>
        <p:sp>
          <p:nvSpPr>
            <p:cNvPr id="18" name="Freeform 17"/>
            <p:cNvSpPr/>
            <p:nvPr/>
          </p:nvSpPr>
          <p:spPr>
            <a:xfrm>
              <a:off x="5885759" y="5186715"/>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0866" tIns="180919" rIns="160866" bIns="180919" numCol="1" spcCol="1270" anchor="ctr" anchorCtr="0">
              <a:noAutofit/>
            </a:bodyPr>
            <a:lstStyle/>
            <a:p>
              <a:pPr lvl="0" algn="ctr" defTabSz="311150">
                <a:lnSpc>
                  <a:spcPct val="90000"/>
                </a:lnSpc>
                <a:spcBef>
                  <a:spcPct val="0"/>
                </a:spcBef>
                <a:spcAft>
                  <a:spcPct val="35000"/>
                </a:spcAft>
              </a:pPr>
              <a:r>
                <a:rPr lang="en-US" sz="2400" kern="1200" dirty="0" smtClean="0"/>
                <a:t>Legionnaires</a:t>
              </a:r>
              <a:endParaRPr lang="en-US" sz="2400" kern="1200" dirty="0"/>
            </a:p>
          </p:txBody>
        </p:sp>
        <p:sp>
          <p:nvSpPr>
            <p:cNvPr id="19" name="Freeform 18"/>
            <p:cNvSpPr/>
            <p:nvPr/>
          </p:nvSpPr>
          <p:spPr>
            <a:xfrm>
              <a:off x="6773044" y="5384681"/>
              <a:ext cx="1104651" cy="593898"/>
            </a:xfrm>
            <a:custGeom>
              <a:avLst/>
              <a:gdLst>
                <a:gd name="connsiteX0" fmla="*/ 0 w 1104651"/>
                <a:gd name="connsiteY0" fmla="*/ 0 h 593898"/>
                <a:gd name="connsiteX1" fmla="*/ 1104651 w 1104651"/>
                <a:gd name="connsiteY1" fmla="*/ 0 h 593898"/>
                <a:gd name="connsiteX2" fmla="*/ 1104651 w 1104651"/>
                <a:gd name="connsiteY2" fmla="*/ 593898 h 593898"/>
                <a:gd name="connsiteX3" fmla="*/ 0 w 1104651"/>
                <a:gd name="connsiteY3" fmla="*/ 593898 h 593898"/>
                <a:gd name="connsiteX4" fmla="*/ 0 w 1104651"/>
                <a:gd name="connsiteY4" fmla="*/ 0 h 593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51" h="593898">
                  <a:moveTo>
                    <a:pt x="0" y="0"/>
                  </a:moveTo>
                  <a:lnTo>
                    <a:pt x="1104651" y="0"/>
                  </a:lnTo>
                  <a:lnTo>
                    <a:pt x="1104651" y="593898"/>
                  </a:lnTo>
                  <a:lnTo>
                    <a:pt x="0" y="5938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endParaRPr lang="en-US" sz="2400" kern="1200" dirty="0"/>
            </a:p>
          </p:txBody>
        </p:sp>
        <p:sp>
          <p:nvSpPr>
            <p:cNvPr id="20" name="Freeform 19"/>
            <p:cNvSpPr/>
            <p:nvPr/>
          </p:nvSpPr>
          <p:spPr>
            <a:xfrm>
              <a:off x="4955714" y="5186715"/>
              <a:ext cx="861153" cy="989831"/>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34196" tIns="154249" rIns="134196" bIns="154249" numCol="1" spcCol="1270" anchor="ctr" anchorCtr="0">
              <a:noAutofit/>
            </a:bodyPr>
            <a:lstStyle/>
            <a:p>
              <a:pPr lvl="0" algn="ctr" defTabSz="400050">
                <a:lnSpc>
                  <a:spcPct val="90000"/>
                </a:lnSpc>
                <a:spcBef>
                  <a:spcPct val="0"/>
                </a:spcBef>
                <a:spcAft>
                  <a:spcPct val="35000"/>
                </a:spcAft>
              </a:pPr>
              <a:r>
                <a:rPr lang="en-US" sz="2400" kern="1200" dirty="0" smtClean="0"/>
                <a:t>Mycoplasma</a:t>
              </a:r>
              <a:endParaRPr lang="en-US" sz="2400" kern="1200" dirty="0"/>
            </a:p>
          </p:txBody>
        </p:sp>
      </p:grpSp>
      <p:sp>
        <p:nvSpPr>
          <p:cNvPr id="21" name="Freeform 20"/>
          <p:cNvSpPr/>
          <p:nvPr/>
        </p:nvSpPr>
        <p:spPr>
          <a:xfrm>
            <a:off x="1726791" y="2235587"/>
            <a:ext cx="2504441" cy="1111256"/>
          </a:xfrm>
          <a:custGeom>
            <a:avLst/>
            <a:gdLst>
              <a:gd name="connsiteX0" fmla="*/ 0 w 989831"/>
              <a:gd name="connsiteY0" fmla="*/ 430577 h 861153"/>
              <a:gd name="connsiteX1" fmla="*/ 215288 w 989831"/>
              <a:gd name="connsiteY1" fmla="*/ 0 h 861153"/>
              <a:gd name="connsiteX2" fmla="*/ 774543 w 989831"/>
              <a:gd name="connsiteY2" fmla="*/ 0 h 861153"/>
              <a:gd name="connsiteX3" fmla="*/ 989831 w 989831"/>
              <a:gd name="connsiteY3" fmla="*/ 430577 h 861153"/>
              <a:gd name="connsiteX4" fmla="*/ 774543 w 989831"/>
              <a:gd name="connsiteY4" fmla="*/ 861153 h 861153"/>
              <a:gd name="connsiteX5" fmla="*/ 215288 w 989831"/>
              <a:gd name="connsiteY5" fmla="*/ 861153 h 861153"/>
              <a:gd name="connsiteX6" fmla="*/ 0 w 989831"/>
              <a:gd name="connsiteY6" fmla="*/ 430577 h 86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831" h="861153">
                <a:moveTo>
                  <a:pt x="494915" y="0"/>
                </a:moveTo>
                <a:lnTo>
                  <a:pt x="989830" y="187301"/>
                </a:lnTo>
                <a:lnTo>
                  <a:pt x="989830" y="673852"/>
                </a:lnTo>
                <a:lnTo>
                  <a:pt x="494915" y="861153"/>
                </a:lnTo>
                <a:lnTo>
                  <a:pt x="1" y="673852"/>
                </a:lnTo>
                <a:lnTo>
                  <a:pt x="1" y="187301"/>
                </a:lnTo>
                <a:lnTo>
                  <a:pt x="494915"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4196" tIns="154249" rIns="134196" bIns="154249" numCol="1" spcCol="1270" anchor="ctr" anchorCtr="0">
            <a:noAutofit/>
          </a:bodyPr>
          <a:lstStyle/>
          <a:p>
            <a:pPr lvl="0" algn="ctr" defTabSz="1333500">
              <a:lnSpc>
                <a:spcPct val="90000"/>
              </a:lnSpc>
              <a:spcBef>
                <a:spcPct val="0"/>
              </a:spcBef>
              <a:spcAft>
                <a:spcPct val="35000"/>
              </a:spcAft>
            </a:pPr>
            <a:r>
              <a:rPr lang="en-US" sz="2400" kern="1200" dirty="0" smtClean="0"/>
              <a:t>MRSA</a:t>
            </a:r>
            <a:endParaRPr lang="en-US" sz="2400" kern="1200" dirty="0"/>
          </a:p>
        </p:txBody>
      </p:sp>
    </p:spTree>
    <p:extLst>
      <p:ext uri="{BB962C8B-B14F-4D97-AF65-F5344CB8AC3E}">
        <p14:creationId xmlns:p14="http://schemas.microsoft.com/office/powerpoint/2010/main" val="3602927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6000" kern="1200" dirty="0" smtClean="0">
                <a:solidFill>
                  <a:schemeClr val="tx1"/>
                </a:solidFill>
                <a:effectLst/>
                <a:latin typeface="+mj-lt"/>
                <a:ea typeface="+mj-ea"/>
                <a:cs typeface="+mj-cs"/>
              </a:rPr>
              <a:t>Patient Self-Prevention!</a:t>
            </a:r>
          </a:p>
        </p:txBody>
      </p:sp>
      <p:sp>
        <p:nvSpPr>
          <p:cNvPr id="3" name="Content Placeholder 2"/>
          <p:cNvSpPr>
            <a:spLocks noGrp="1"/>
          </p:cNvSpPr>
          <p:nvPr>
            <p:ph idx="1"/>
          </p:nvPr>
        </p:nvSpPr>
        <p:spPr/>
        <p:txBody>
          <a:bodyPr>
            <a:normAutofit fontScale="92500"/>
          </a:bodyPr>
          <a:lstStyle/>
          <a:p>
            <a:r>
              <a:rPr lang="en-US" dirty="0" smtClean="0"/>
              <a:t>Get VACCINATED!</a:t>
            </a:r>
          </a:p>
          <a:p>
            <a:pPr lvl="1"/>
            <a:r>
              <a:rPr lang="en-US" dirty="0" smtClean="0"/>
              <a:t>Get a dose of the pneumococcal conjugate vaccine (PCV13) first. Then get a dose of the pneumococcal polysaccharide vaccine (PPSV23) at least 1 year later.</a:t>
            </a:r>
          </a:p>
          <a:p>
            <a:pPr lvl="1"/>
            <a:r>
              <a:rPr lang="en-US" dirty="0" smtClean="0"/>
              <a:t>If you’ve already received PPSV23, get PCV13 at least 1 year after receipt of the most recent PPSV23 dose.</a:t>
            </a:r>
          </a:p>
          <a:p>
            <a:pPr lvl="1"/>
            <a:r>
              <a:rPr lang="en-US" dirty="0" smtClean="0"/>
              <a:t>If you’ve already received a dose of PCV13 at a younger age, CDC does not recommend another dose.</a:t>
            </a:r>
          </a:p>
          <a:p>
            <a:r>
              <a:rPr lang="en-US" dirty="0" smtClean="0"/>
              <a:t>Stop Smoking! Avoid Second-hand smoke.</a:t>
            </a:r>
          </a:p>
          <a:p>
            <a:r>
              <a:rPr lang="en-US" dirty="0" smtClean="0"/>
              <a:t>Regular Physicals</a:t>
            </a:r>
          </a:p>
          <a:p>
            <a:r>
              <a:rPr lang="en-US" dirty="0" smtClean="0"/>
              <a:t>If Sick, complete ALL therapies as </a:t>
            </a:r>
            <a:r>
              <a:rPr lang="en-US" dirty="0" err="1" smtClean="0"/>
              <a:t>prescribed..Avoid</a:t>
            </a:r>
            <a:r>
              <a:rPr lang="en-US" dirty="0" smtClean="0"/>
              <a:t> Multi-drug Resistant Situations.</a:t>
            </a:r>
          </a:p>
          <a:p>
            <a:endParaRPr lang="en-US" dirty="0" smtClean="0"/>
          </a:p>
          <a:p>
            <a:endParaRPr lang="en-US" dirty="0" smtClean="0"/>
          </a:p>
          <a:p>
            <a:pPr marL="0" indent="0">
              <a:buNone/>
            </a:pPr>
            <a:endParaRPr lang="en-US" dirty="0" smtClean="0"/>
          </a:p>
        </p:txBody>
      </p:sp>
      <p:pic>
        <p:nvPicPr>
          <p:cNvPr id="4" name="Picture 3"/>
          <p:cNvPicPr>
            <a:picLocks noChangeAspect="1"/>
          </p:cNvPicPr>
          <p:nvPr/>
        </p:nvPicPr>
        <p:blipFill>
          <a:blip r:embed="rId2"/>
          <a:stretch>
            <a:fillRect/>
          </a:stretch>
        </p:blipFill>
        <p:spPr>
          <a:xfrm>
            <a:off x="10452100" y="620055"/>
            <a:ext cx="1024182" cy="815702"/>
          </a:xfrm>
          <a:prstGeom prst="rect">
            <a:avLst/>
          </a:prstGeom>
        </p:spPr>
      </p:pic>
    </p:spTree>
    <p:extLst>
      <p:ext uri="{BB962C8B-B14F-4D97-AF65-F5344CB8AC3E}">
        <p14:creationId xmlns:p14="http://schemas.microsoft.com/office/powerpoint/2010/main" val="3069716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Pneumonia </a:t>
            </a:r>
            <a:r>
              <a:rPr lang="en-US" dirty="0" err="1" smtClean="0"/>
              <a:t>happens..What</a:t>
            </a:r>
            <a:r>
              <a:rPr lang="en-US" dirty="0" smtClean="0"/>
              <a:t> do we do? </a:t>
            </a:r>
            <a:br>
              <a:rPr lang="en-US" dirty="0" smtClean="0"/>
            </a:br>
            <a:r>
              <a:rPr lang="en-US" dirty="0" smtClean="0"/>
              <a:t>We treat which causes…..</a:t>
            </a:r>
            <a:endParaRPr lang="en-US" dirty="0"/>
          </a:p>
        </p:txBody>
      </p:sp>
      <p:pic>
        <p:nvPicPr>
          <p:cNvPr id="5" name="Picture 4"/>
          <p:cNvPicPr>
            <a:picLocks noChangeAspect="1"/>
          </p:cNvPicPr>
          <p:nvPr/>
        </p:nvPicPr>
        <p:blipFill>
          <a:blip r:embed="rId3"/>
          <a:stretch>
            <a:fillRect/>
          </a:stretch>
        </p:blipFill>
        <p:spPr>
          <a:xfrm>
            <a:off x="326350" y="1754868"/>
            <a:ext cx="5518250" cy="4940527"/>
          </a:xfrm>
          <a:prstGeom prst="rect">
            <a:avLst/>
          </a:prstGeom>
        </p:spPr>
      </p:pic>
      <p:sp>
        <p:nvSpPr>
          <p:cNvPr id="3" name="Content Placeholder 2"/>
          <p:cNvSpPr>
            <a:spLocks noGrp="1"/>
          </p:cNvSpPr>
          <p:nvPr>
            <p:ph idx="1"/>
          </p:nvPr>
        </p:nvSpPr>
        <p:spPr>
          <a:xfrm>
            <a:off x="326350" y="1897743"/>
            <a:ext cx="10515600" cy="4351338"/>
          </a:xfrm>
          <a:solidFill>
            <a:schemeClr val="bg1"/>
          </a:solidFill>
        </p:spPr>
        <p:txBody>
          <a:bodyPr>
            <a:normAutofit fontScale="62500" lnSpcReduction="20000"/>
          </a:bodyPr>
          <a:lstStyle/>
          <a:p>
            <a:pPr marL="0" indent="0" fontAlgn="t">
              <a:buNone/>
            </a:pPr>
            <a:r>
              <a:rPr lang="en-US" dirty="0" smtClean="0"/>
              <a:t>Just a little Google Scholar Search!</a:t>
            </a:r>
          </a:p>
          <a:p>
            <a:pPr fontAlgn="t"/>
            <a:r>
              <a:rPr lang="en-US" dirty="0" smtClean="0"/>
              <a:t>Gao</a:t>
            </a:r>
            <a:r>
              <a:rPr lang="en-US" dirty="0"/>
              <a:t>, B., Li, X., Yang, F., Chen, W., Zhao, Y., Bai, G., &amp; Zhang, Z. (2019). Molecular Epidemiology and Risk Factors of Ventilator-Associated Pneumonia Infection Caused by </a:t>
            </a:r>
            <a:r>
              <a:rPr lang="en-US" dirty="0">
                <a:solidFill>
                  <a:srgbClr val="FF0000"/>
                </a:solidFill>
              </a:rPr>
              <a:t>Carbapenem-Resistant </a:t>
            </a:r>
            <a:r>
              <a:rPr lang="en-US" dirty="0" err="1">
                <a:solidFill>
                  <a:srgbClr val="FF0000"/>
                </a:solidFill>
              </a:rPr>
              <a:t>Enterobacteriaceae</a:t>
            </a:r>
            <a:r>
              <a:rPr lang="en-US" dirty="0"/>
              <a:t>. </a:t>
            </a:r>
            <a:r>
              <a:rPr lang="en-US" i="1" dirty="0"/>
              <a:t>Frontiers in pharmacology</a:t>
            </a:r>
            <a:r>
              <a:rPr lang="en-US" dirty="0"/>
              <a:t>, </a:t>
            </a:r>
            <a:r>
              <a:rPr lang="en-US" i="1" dirty="0"/>
              <a:t>10</a:t>
            </a:r>
            <a:r>
              <a:rPr lang="en-US" dirty="0"/>
              <a:t>, 262. doi:10.3389/fphar.2019.00262 </a:t>
            </a:r>
          </a:p>
          <a:p>
            <a:pPr fontAlgn="t"/>
            <a:r>
              <a:rPr lang="en-US" dirty="0" smtClean="0"/>
              <a:t>Xu</a:t>
            </a:r>
            <a:r>
              <a:rPr lang="en-US" dirty="0"/>
              <a:t>, H., </a:t>
            </a:r>
            <a:r>
              <a:rPr lang="en-US" dirty="0" err="1"/>
              <a:t>Huo</a:t>
            </a:r>
            <a:r>
              <a:rPr lang="en-US" dirty="0"/>
              <a:t>, C., Sun, Y., Zhou, Y., </a:t>
            </a:r>
            <a:r>
              <a:rPr lang="en-US" dirty="0" err="1"/>
              <a:t>Xiong</a:t>
            </a:r>
            <a:r>
              <a:rPr lang="en-US" dirty="0"/>
              <a:t>, Y., Zhao, Z., … Chen, Y. (2018). Emergence and molecular characterization of </a:t>
            </a:r>
            <a:r>
              <a:rPr lang="en-US" dirty="0">
                <a:solidFill>
                  <a:srgbClr val="FF0000"/>
                </a:solidFill>
              </a:rPr>
              <a:t>multidrug-resistant </a:t>
            </a:r>
            <a:r>
              <a:rPr lang="en-US" i="1" dirty="0" err="1">
                <a:solidFill>
                  <a:srgbClr val="FF0000"/>
                </a:solidFill>
              </a:rPr>
              <a:t>Klebsiella</a:t>
            </a:r>
            <a:r>
              <a:rPr lang="en-US" i="1" dirty="0">
                <a:solidFill>
                  <a:srgbClr val="FF0000"/>
                </a:solidFill>
              </a:rPr>
              <a:t> </a:t>
            </a:r>
            <a:r>
              <a:rPr lang="en-US" i="1" dirty="0" err="1">
                <a:solidFill>
                  <a:srgbClr val="FF0000"/>
                </a:solidFill>
              </a:rPr>
              <a:t>pneumoniae</a:t>
            </a:r>
            <a:r>
              <a:rPr lang="en-US" dirty="0"/>
              <a:t> isolates harboring </a:t>
            </a:r>
            <a:r>
              <a:rPr lang="en-US" i="1" dirty="0"/>
              <a:t>bla</a:t>
            </a:r>
            <a:r>
              <a:rPr lang="en-US" baseline="-25000" dirty="0"/>
              <a:t>CTX-M-15</a:t>
            </a:r>
            <a:r>
              <a:rPr lang="en-US" dirty="0"/>
              <a:t> extended-spectrum β-lactamases causing ventilator-associated pneumonia in China. </a:t>
            </a:r>
            <a:r>
              <a:rPr lang="en-US" i="1" dirty="0"/>
              <a:t>Infection and drug resistance</a:t>
            </a:r>
            <a:r>
              <a:rPr lang="en-US" dirty="0"/>
              <a:t>, </a:t>
            </a:r>
            <a:r>
              <a:rPr lang="en-US" i="1" dirty="0"/>
              <a:t>12</a:t>
            </a:r>
            <a:r>
              <a:rPr lang="en-US" dirty="0"/>
              <a:t>, 33–43. doi:10.2147/IDR.S189494 </a:t>
            </a:r>
          </a:p>
          <a:p>
            <a:pPr fontAlgn="t"/>
            <a:r>
              <a:rPr lang="en-US" dirty="0" smtClean="0"/>
              <a:t>Huang</a:t>
            </a:r>
            <a:r>
              <a:rPr lang="en-US" dirty="0"/>
              <a:t>, Y., Zhou, Q., Wang, W., Huang, Q., Liao, J., Li, J., … </a:t>
            </a:r>
            <a:r>
              <a:rPr lang="en-US" dirty="0" err="1"/>
              <a:t>Tu</a:t>
            </a:r>
            <a:r>
              <a:rPr lang="en-US" dirty="0"/>
              <a:t>, M. (2019). </a:t>
            </a:r>
            <a:r>
              <a:rPr lang="en-US" i="1" dirty="0" err="1">
                <a:solidFill>
                  <a:srgbClr val="FF0000"/>
                </a:solidFill>
              </a:rPr>
              <a:t>Acinetobacter</a:t>
            </a:r>
            <a:r>
              <a:rPr lang="en-US" i="1" dirty="0">
                <a:solidFill>
                  <a:srgbClr val="FF0000"/>
                </a:solidFill>
              </a:rPr>
              <a:t> </a:t>
            </a:r>
            <a:r>
              <a:rPr lang="en-US" i="1" dirty="0" err="1">
                <a:solidFill>
                  <a:srgbClr val="FF0000"/>
                </a:solidFill>
              </a:rPr>
              <a:t>baumannii</a:t>
            </a:r>
            <a:r>
              <a:rPr lang="en-US" dirty="0"/>
              <a:t> Ventilator-Associated Pneumonia: Clinical Efficacy of Combined Antimicrobial Therapy and </a:t>
            </a:r>
            <a:r>
              <a:rPr lang="en-US" i="1" dirty="0"/>
              <a:t>in vitro</a:t>
            </a:r>
            <a:r>
              <a:rPr lang="en-US" dirty="0"/>
              <a:t> Drug Sensitivity Test Results. </a:t>
            </a:r>
            <a:r>
              <a:rPr lang="en-US" i="1" dirty="0"/>
              <a:t>Frontiers in pharmacology</a:t>
            </a:r>
            <a:r>
              <a:rPr lang="en-US" dirty="0"/>
              <a:t>, </a:t>
            </a:r>
            <a:r>
              <a:rPr lang="en-US" i="1" dirty="0"/>
              <a:t>10</a:t>
            </a:r>
            <a:r>
              <a:rPr lang="en-US" dirty="0"/>
              <a:t>, 92. doi:10.3389/fphar.2019.00092</a:t>
            </a:r>
          </a:p>
          <a:p>
            <a:pPr fontAlgn="t"/>
            <a:r>
              <a:rPr lang="en-US" dirty="0" smtClean="0"/>
              <a:t>Pérez, A. et al. (2019). </a:t>
            </a:r>
            <a:r>
              <a:rPr lang="en-US" dirty="0"/>
              <a:t>High incidence of </a:t>
            </a:r>
            <a:r>
              <a:rPr lang="en-US" dirty="0">
                <a:solidFill>
                  <a:srgbClr val="FF0000"/>
                </a:solidFill>
              </a:rPr>
              <a:t>MDR and XDR </a:t>
            </a:r>
            <a:r>
              <a:rPr lang="en-US" i="1" dirty="0">
                <a:solidFill>
                  <a:srgbClr val="FF0000"/>
                </a:solidFill>
              </a:rPr>
              <a:t>Pseudomonas aeruginosa</a:t>
            </a:r>
            <a:r>
              <a:rPr lang="en-US" dirty="0"/>
              <a:t> isolates obtained from patients with ventilator-associated pneumonia in Greece, Italy and Spain as part of the </a:t>
            </a:r>
            <a:r>
              <a:rPr lang="en-US" dirty="0" err="1"/>
              <a:t>MagicBullet</a:t>
            </a:r>
            <a:r>
              <a:rPr lang="en-US" dirty="0"/>
              <a:t> clinical trial, </a:t>
            </a:r>
            <a:r>
              <a:rPr lang="en-US" i="1" dirty="0"/>
              <a:t>Journal of Antimicrobial Chemotherapy</a:t>
            </a:r>
            <a:r>
              <a:rPr lang="en-US" dirty="0" smtClean="0"/>
              <a:t>,</a:t>
            </a:r>
            <a:r>
              <a:rPr lang="en-US" dirty="0"/>
              <a:t> https://doi.org/10.1093/jac/dkz030</a:t>
            </a:r>
          </a:p>
          <a:p>
            <a:pPr fontAlgn="t"/>
            <a:r>
              <a:rPr lang="en-US" dirty="0" smtClean="0"/>
              <a:t>Park</a:t>
            </a:r>
            <a:r>
              <a:rPr lang="en-US" dirty="0"/>
              <a:t>, H., Cho, J., Kim, H., Ha, S., </a:t>
            </a:r>
            <a:r>
              <a:rPr lang="en-US" dirty="0" err="1"/>
              <a:t>Jeong</a:t>
            </a:r>
            <a:r>
              <a:rPr lang="en-US" dirty="0"/>
              <a:t>, S., Byun, M. (2019). </a:t>
            </a:r>
            <a:r>
              <a:rPr lang="en-US" dirty="0" err="1"/>
              <a:t>Colistin</a:t>
            </a:r>
            <a:r>
              <a:rPr lang="en-US" dirty="0"/>
              <a:t> monotherapy versus </a:t>
            </a:r>
            <a:r>
              <a:rPr lang="en-US" dirty="0" err="1"/>
              <a:t>colistin</a:t>
            </a:r>
            <a:r>
              <a:rPr lang="en-US" dirty="0"/>
              <a:t>/rifampicin combination therapy in pneumonia caused by </a:t>
            </a:r>
            <a:r>
              <a:rPr lang="en-US" dirty="0" err="1">
                <a:solidFill>
                  <a:srgbClr val="FF0000"/>
                </a:solidFill>
              </a:rPr>
              <a:t>colistin</a:t>
            </a:r>
            <a:r>
              <a:rPr lang="en-US" dirty="0">
                <a:solidFill>
                  <a:srgbClr val="FF0000"/>
                </a:solidFill>
              </a:rPr>
              <a:t>-resistant </a:t>
            </a:r>
            <a:r>
              <a:rPr lang="en-US" i="1" dirty="0" err="1">
                <a:solidFill>
                  <a:srgbClr val="FF0000"/>
                </a:solidFill>
              </a:rPr>
              <a:t>Acinetobacter</a:t>
            </a:r>
            <a:r>
              <a:rPr lang="en-US" i="1" dirty="0">
                <a:solidFill>
                  <a:srgbClr val="FF0000"/>
                </a:solidFill>
              </a:rPr>
              <a:t> </a:t>
            </a:r>
            <a:r>
              <a:rPr lang="en-US" i="1" dirty="0" err="1">
                <a:solidFill>
                  <a:srgbClr val="FF0000"/>
                </a:solidFill>
              </a:rPr>
              <a:t>baumannii</a:t>
            </a:r>
            <a:r>
              <a:rPr lang="en-US" dirty="0"/>
              <a:t>: A </a:t>
            </a:r>
            <a:r>
              <a:rPr lang="en-US" dirty="0" err="1"/>
              <a:t>randomised</a:t>
            </a:r>
            <a:r>
              <a:rPr lang="en-US" dirty="0"/>
              <a:t> controlled trial. </a:t>
            </a:r>
            <a:r>
              <a:rPr lang="en-US" i="1" dirty="0"/>
              <a:t>Journal of </a:t>
            </a:r>
            <a:r>
              <a:rPr lang="en-US" i="1" dirty="0" err="1"/>
              <a:t>Gloabla</a:t>
            </a:r>
            <a:r>
              <a:rPr lang="en-US" i="1" dirty="0"/>
              <a:t> Antimicrobial Resistance, 17, </a:t>
            </a:r>
            <a:r>
              <a:rPr lang="en-US" dirty="0"/>
              <a:t>66-71. </a:t>
            </a:r>
            <a:r>
              <a:rPr lang="en-US" dirty="0" err="1"/>
              <a:t>doi</a:t>
            </a:r>
            <a:r>
              <a:rPr lang="en-US" dirty="0"/>
              <a:t>: 10.1016/j.jgar.2018.11.016</a:t>
            </a:r>
          </a:p>
          <a:p>
            <a:endParaRPr lang="en-US" dirty="0"/>
          </a:p>
        </p:txBody>
      </p:sp>
      <p:pic>
        <p:nvPicPr>
          <p:cNvPr id="4" name="Picture 3"/>
          <p:cNvPicPr>
            <a:picLocks noChangeAspect="1"/>
          </p:cNvPicPr>
          <p:nvPr/>
        </p:nvPicPr>
        <p:blipFill>
          <a:blip r:embed="rId4"/>
          <a:stretch>
            <a:fillRect/>
          </a:stretch>
        </p:blipFill>
        <p:spPr>
          <a:xfrm>
            <a:off x="7173687" y="1195388"/>
            <a:ext cx="4572000" cy="3429000"/>
          </a:xfrm>
          <a:prstGeom prst="rect">
            <a:avLst/>
          </a:prstGeom>
        </p:spPr>
      </p:pic>
    </p:spTree>
    <p:extLst>
      <p:ext uri="{BB962C8B-B14F-4D97-AF65-F5344CB8AC3E}">
        <p14:creationId xmlns:p14="http://schemas.microsoft.com/office/powerpoint/2010/main" val="95217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1750"/>
                                  </p:stCondLst>
                                  <p:childTnLst>
                                    <p:set>
                                      <p:cBhvr>
                                        <p:cTn id="11" dur="1" fill="hold">
                                          <p:stCondLst>
                                            <p:cond delay="0"/>
                                          </p:stCondLst>
                                        </p:cTn>
                                        <p:tgtEl>
                                          <p:spTgt spid="3">
                                            <p:bg/>
                                          </p:spTgt>
                                        </p:tgtEl>
                                        <p:attrNameLst>
                                          <p:attrName>style.visibility</p:attrName>
                                        </p:attrNameLst>
                                      </p:cBhvr>
                                      <p:to>
                                        <p:strVal val="visible"/>
                                      </p:to>
                                    </p:set>
                                    <p:animEffect transition="in" filter="randombar(horizontal)">
                                      <p:cBhvr>
                                        <p:cTn id="12" dur="500"/>
                                        <p:tgtEl>
                                          <p:spTgt spid="3">
                                            <p:bg/>
                                          </p:spTgt>
                                        </p:tgtEl>
                                      </p:cBhvr>
                                    </p:animEffect>
                                  </p:childTnLst>
                                </p:cTn>
                              </p:par>
                            </p:childTnLst>
                          </p:cTn>
                        </p:par>
                        <p:par>
                          <p:cTn id="13" fill="hold">
                            <p:stCondLst>
                              <p:cond delay="3250"/>
                            </p:stCondLst>
                            <p:childTnLst>
                              <p:par>
                                <p:cTn id="14" presetID="14" presetClass="entr" presetSubtype="10" fill="hold" grpId="0" nodeType="afterEffect">
                                  <p:stCondLst>
                                    <p:cond delay="175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6" dur="500"/>
                                        <p:tgtEl>
                                          <p:spTgt spid="3">
                                            <p:txEl>
                                              <p:pRg st="0" end="0"/>
                                            </p:txEl>
                                          </p:spTgt>
                                        </p:tgtEl>
                                      </p:cBhvr>
                                    </p:animEffect>
                                  </p:childTnLst>
                                </p:cTn>
                              </p:par>
                            </p:childTnLst>
                          </p:cTn>
                        </p:par>
                        <p:par>
                          <p:cTn id="17" fill="hold">
                            <p:stCondLst>
                              <p:cond delay="5500"/>
                            </p:stCondLst>
                            <p:childTnLst>
                              <p:par>
                                <p:cTn id="18" presetID="14" presetClass="entr" presetSubtype="10" fill="hold" grpId="0" nodeType="afterEffect">
                                  <p:stCondLst>
                                    <p:cond delay="175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par>
                          <p:cTn id="21" fill="hold">
                            <p:stCondLst>
                              <p:cond delay="7750"/>
                            </p:stCondLst>
                            <p:childTnLst>
                              <p:par>
                                <p:cTn id="22" presetID="14" presetClass="entr" presetSubtype="10" fill="hold" grpId="0" nodeType="afterEffect">
                                  <p:stCondLst>
                                    <p:cond delay="175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par>
                          <p:cTn id="25" fill="hold">
                            <p:stCondLst>
                              <p:cond delay="10000"/>
                            </p:stCondLst>
                            <p:childTnLst>
                              <p:par>
                                <p:cTn id="26" presetID="14" presetClass="entr" presetSubtype="10" fill="hold" grpId="0" nodeType="afterEffect">
                                  <p:stCondLst>
                                    <p:cond delay="175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par>
                          <p:cTn id="29" fill="hold">
                            <p:stCondLst>
                              <p:cond delay="12250"/>
                            </p:stCondLst>
                            <p:childTnLst>
                              <p:par>
                                <p:cTn id="30" presetID="14" presetClass="entr" presetSubtype="10" fill="hold" grpId="0" nodeType="afterEffect">
                                  <p:stCondLst>
                                    <p:cond delay="175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par>
                          <p:cTn id="33" fill="hold">
                            <p:stCondLst>
                              <p:cond delay="14500"/>
                            </p:stCondLst>
                            <p:childTnLst>
                              <p:par>
                                <p:cTn id="34" presetID="14" presetClass="entr" presetSubtype="10" fill="hold" grpId="0" nodeType="afterEffect">
                                  <p:stCondLst>
                                    <p:cond delay="175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100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style.rotation</p:attrName>
                                        </p:attrNameLst>
                                      </p:cBhvr>
                                      <p:tavLst>
                                        <p:tav tm="0">
                                          <p:val>
                                            <p:fltVal val="90"/>
                                          </p:val>
                                        </p:tav>
                                        <p:tav tm="100000">
                                          <p:val>
                                            <p:fltVal val="0"/>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lstStyle/>
          <a:p>
            <a:r>
              <a:rPr lang="en-US" dirty="0" smtClean="0"/>
              <a:t>Follow the guidelines</a:t>
            </a:r>
            <a:endParaRPr lang="en-US" dirty="0"/>
          </a:p>
        </p:txBody>
      </p:sp>
      <p:sp>
        <p:nvSpPr>
          <p:cNvPr id="3" name="Content Placeholder 2"/>
          <p:cNvSpPr>
            <a:spLocks noGrp="1"/>
          </p:cNvSpPr>
          <p:nvPr>
            <p:ph idx="1"/>
          </p:nvPr>
        </p:nvSpPr>
        <p:spPr>
          <a:xfrm>
            <a:off x="838200" y="1244600"/>
            <a:ext cx="10515600" cy="5359400"/>
          </a:xfrm>
        </p:spPr>
        <p:txBody>
          <a:bodyPr>
            <a:normAutofit fontScale="85000" lnSpcReduction="20000"/>
          </a:bodyPr>
          <a:lstStyle/>
          <a:p>
            <a:r>
              <a:rPr lang="en-US" dirty="0"/>
              <a:t>Community-Acquired </a:t>
            </a:r>
            <a:r>
              <a:rPr lang="en-US" dirty="0" smtClean="0"/>
              <a:t>Pneumonia: </a:t>
            </a:r>
            <a:br>
              <a:rPr lang="en-US" dirty="0" smtClean="0"/>
            </a:br>
            <a:r>
              <a:rPr lang="en-US" dirty="0" smtClean="0"/>
              <a:t>Non-healthcare exposed patients prior to onset</a:t>
            </a:r>
            <a:endParaRPr lang="en-US" dirty="0"/>
          </a:p>
          <a:p>
            <a:pPr lvl="1"/>
            <a:r>
              <a:rPr lang="en-US" u="sng" dirty="0">
                <a:hlinkClick r:id="rId3"/>
              </a:rPr>
              <a:t>The Management of Community-Acquired Pneumonia in Adults </a:t>
            </a:r>
            <a:r>
              <a:rPr lang="en-US" dirty="0" err="1">
                <a:hlinkClick r:id="rId3"/>
              </a:rPr>
              <a:t>Cdc</a:t>
            </a:r>
            <a:r>
              <a:rPr lang="en-US" dirty="0">
                <a:hlinkClick r:id="rId3"/>
              </a:rPr>
              <a:t>-pdf[46 </a:t>
            </a:r>
            <a:r>
              <a:rPr lang="en-US" dirty="0" smtClean="0">
                <a:hlinkClick r:id="rId3"/>
              </a:rPr>
              <a:t>pages]</a:t>
            </a:r>
            <a:r>
              <a:rPr lang="en-US" dirty="0" smtClean="0"/>
              <a:t> </a:t>
            </a:r>
            <a:br>
              <a:rPr lang="en-US" dirty="0" smtClean="0"/>
            </a:br>
            <a:r>
              <a:rPr lang="en-US" dirty="0" smtClean="0"/>
              <a:t>The </a:t>
            </a:r>
            <a:r>
              <a:rPr lang="en-US" dirty="0"/>
              <a:t>Infectious Diseases Society of America and American Thoracic Society developed these consensus guidelines.</a:t>
            </a:r>
          </a:p>
          <a:p>
            <a:pPr lvl="1"/>
            <a:r>
              <a:rPr lang="en-US" u="sng" dirty="0">
                <a:hlinkClick r:id="rId4"/>
              </a:rPr>
              <a:t>The Management of Community-Acquired Pneumonia in Infants and Children Older Than 3 Months of Age </a:t>
            </a:r>
            <a:r>
              <a:rPr lang="en-US" dirty="0" err="1">
                <a:hlinkClick r:id="rId4"/>
              </a:rPr>
              <a:t>Cdc</a:t>
            </a:r>
            <a:r>
              <a:rPr lang="en-US" dirty="0">
                <a:hlinkClick r:id="rId4"/>
              </a:rPr>
              <a:t>-pdf[52 </a:t>
            </a:r>
            <a:r>
              <a:rPr lang="en-US" dirty="0" smtClean="0">
                <a:hlinkClick r:id="rId4"/>
              </a:rPr>
              <a:t>pages]</a:t>
            </a:r>
            <a:r>
              <a:rPr lang="en-US" dirty="0" smtClean="0"/>
              <a:t/>
            </a:r>
            <a:br>
              <a:rPr lang="en-US" dirty="0" smtClean="0"/>
            </a:br>
            <a:r>
              <a:rPr lang="en-US" dirty="0" smtClean="0"/>
              <a:t>The </a:t>
            </a:r>
            <a:r>
              <a:rPr lang="en-US" dirty="0"/>
              <a:t>Pediatric Infectious Diseases Society and Infectious Diseases Society of America developed these clinical practice guidelines</a:t>
            </a:r>
            <a:r>
              <a:rPr lang="en-US" dirty="0" smtClean="0"/>
              <a:t>.</a:t>
            </a:r>
          </a:p>
          <a:p>
            <a:r>
              <a:rPr lang="en-US" dirty="0"/>
              <a:t>Healthcare-Associated </a:t>
            </a:r>
            <a:r>
              <a:rPr lang="en-US" dirty="0" smtClean="0"/>
              <a:t>Pneumonia: </a:t>
            </a:r>
            <a:br>
              <a:rPr lang="en-US" dirty="0" smtClean="0"/>
            </a:br>
            <a:r>
              <a:rPr lang="en-US" dirty="0" smtClean="0"/>
              <a:t>Patients exposed to healthcare facility prior to onset (LTC, SNF, Hospital, Rehab)</a:t>
            </a:r>
            <a:endParaRPr lang="en-US" dirty="0"/>
          </a:p>
          <a:p>
            <a:pPr lvl="1"/>
            <a:r>
              <a:rPr lang="en-US" u="sng" dirty="0">
                <a:hlinkClick r:id="rId5"/>
              </a:rPr>
              <a:t>Guidelines for Preventing Health-Care-Associated Pneumonia, 2003 </a:t>
            </a:r>
            <a:r>
              <a:rPr lang="en-US" dirty="0" err="1">
                <a:hlinkClick r:id="rId5"/>
              </a:rPr>
              <a:t>Cdc</a:t>
            </a:r>
            <a:r>
              <a:rPr lang="en-US" dirty="0">
                <a:hlinkClick r:id="rId5"/>
              </a:rPr>
              <a:t>-pdf[179 pages</a:t>
            </a:r>
            <a:r>
              <a:rPr lang="en-US" dirty="0" smtClean="0">
                <a:hlinkClick r:id="rId5"/>
              </a:rPr>
              <a:t>]</a:t>
            </a:r>
            <a:r>
              <a:rPr lang="en-US" dirty="0" smtClean="0"/>
              <a:t/>
            </a:r>
            <a:br>
              <a:rPr lang="en-US" dirty="0" smtClean="0"/>
            </a:br>
            <a:r>
              <a:rPr lang="en-US" dirty="0" smtClean="0"/>
              <a:t>CDC </a:t>
            </a:r>
            <a:r>
              <a:rPr lang="en-US" dirty="0"/>
              <a:t>and the Healthcare Infection Control Practices Advisory Committee developed these recommendations.</a:t>
            </a:r>
          </a:p>
          <a:p>
            <a:pPr lvl="1"/>
            <a:r>
              <a:rPr lang="en-US" u="sng" dirty="0">
                <a:hlinkClick r:id="rId6"/>
              </a:rPr>
              <a:t>Management of Adults with Hospital-acquired and Ventilator-associated Pneumonia, 2016 </a:t>
            </a:r>
            <a:r>
              <a:rPr lang="en-US" dirty="0" err="1">
                <a:hlinkClick r:id="rId6"/>
              </a:rPr>
              <a:t>Cdc</a:t>
            </a:r>
            <a:r>
              <a:rPr lang="en-US" dirty="0">
                <a:hlinkClick r:id="rId6"/>
              </a:rPr>
              <a:t>-pdf[51 </a:t>
            </a:r>
            <a:r>
              <a:rPr lang="en-US" dirty="0" smtClean="0">
                <a:hlinkClick r:id="rId6"/>
              </a:rPr>
              <a:t>pages]</a:t>
            </a:r>
            <a:r>
              <a:rPr lang="en-US" dirty="0" smtClean="0"/>
              <a:t> </a:t>
            </a:r>
            <a:br>
              <a:rPr lang="en-US" dirty="0" smtClean="0"/>
            </a:br>
            <a:r>
              <a:rPr lang="en-US" dirty="0" smtClean="0"/>
              <a:t>The </a:t>
            </a:r>
            <a:r>
              <a:rPr lang="en-US" dirty="0"/>
              <a:t>Infectious Diseases Society of America and American Thoracic Society developed these clinical practice guidelines.</a:t>
            </a:r>
          </a:p>
          <a:p>
            <a:pPr lvl="1"/>
            <a:r>
              <a:rPr lang="en-US" u="sng" dirty="0">
                <a:hlinkClick r:id="rId7"/>
              </a:rPr>
              <a:t>Strategies to Prevent Ventilator-Associated Pneumonia in Acute Care Hospitals, </a:t>
            </a:r>
            <a:r>
              <a:rPr lang="en-US" u="sng" dirty="0" smtClean="0">
                <a:hlinkClick r:id="rId7"/>
              </a:rPr>
              <a:t>2014</a:t>
            </a:r>
            <a:r>
              <a:rPr lang="en-US" u="sng" dirty="0" smtClean="0"/>
              <a:t> </a:t>
            </a:r>
            <a:br>
              <a:rPr lang="en-US" u="sng" dirty="0" smtClean="0"/>
            </a:br>
            <a:r>
              <a:rPr lang="en-US" dirty="0" smtClean="0"/>
              <a:t>The </a:t>
            </a:r>
            <a:r>
              <a:rPr lang="en-US" dirty="0"/>
              <a:t>Society of Healthcare Epidemiology of America and Infectious Diseases Society of America developed these guidelines</a:t>
            </a:r>
            <a:r>
              <a:rPr lang="en-US" dirty="0" smtClean="0"/>
              <a:t>.</a:t>
            </a:r>
            <a:endParaRPr lang="en-US" dirty="0"/>
          </a:p>
        </p:txBody>
      </p:sp>
      <p:pic>
        <p:nvPicPr>
          <p:cNvPr id="4" name="Picture 3"/>
          <p:cNvPicPr>
            <a:picLocks noChangeAspect="1"/>
          </p:cNvPicPr>
          <p:nvPr/>
        </p:nvPicPr>
        <p:blipFill>
          <a:blip r:embed="rId8"/>
          <a:stretch>
            <a:fillRect/>
          </a:stretch>
        </p:blipFill>
        <p:spPr>
          <a:xfrm>
            <a:off x="10477500" y="365125"/>
            <a:ext cx="1024182" cy="815702"/>
          </a:xfrm>
          <a:prstGeom prst="rect">
            <a:avLst/>
          </a:prstGeom>
        </p:spPr>
      </p:pic>
    </p:spTree>
    <p:extLst>
      <p:ext uri="{BB962C8B-B14F-4D97-AF65-F5344CB8AC3E}">
        <p14:creationId xmlns:p14="http://schemas.microsoft.com/office/powerpoint/2010/main" val="1070757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4CBBB-6C0C-492C-8036-0E6E56F081D2}"/>
              </a:ext>
            </a:extLst>
          </p:cNvPr>
          <p:cNvSpPr>
            <a:spLocks noGrp="1"/>
          </p:cNvSpPr>
          <p:nvPr>
            <p:ph type="title"/>
          </p:nvPr>
        </p:nvSpPr>
        <p:spPr/>
        <p:txBody>
          <a:bodyPr/>
          <a:lstStyle/>
          <a:p>
            <a:r>
              <a:rPr lang="en-US" dirty="0"/>
              <a:t>Risk Factors</a:t>
            </a:r>
          </a:p>
        </p:txBody>
      </p:sp>
      <p:sp>
        <p:nvSpPr>
          <p:cNvPr id="3" name="Content Placeholder 2">
            <a:extLst>
              <a:ext uri="{FF2B5EF4-FFF2-40B4-BE49-F238E27FC236}">
                <a16:creationId xmlns:a16="http://schemas.microsoft.com/office/drawing/2014/main" id="{6B0E7EB7-6395-4F14-898A-5FDB36EB1BB9}"/>
              </a:ext>
            </a:extLst>
          </p:cNvPr>
          <p:cNvSpPr>
            <a:spLocks noGrp="1"/>
          </p:cNvSpPr>
          <p:nvPr>
            <p:ph idx="1"/>
          </p:nvPr>
        </p:nvSpPr>
        <p:spPr/>
        <p:txBody>
          <a:bodyPr/>
          <a:lstStyle/>
          <a:p>
            <a:r>
              <a:rPr lang="en-US" dirty="0"/>
              <a:t>Older age-the incidence increases to 2,000/100,000 in patients ≥65yrs old</a:t>
            </a:r>
          </a:p>
          <a:p>
            <a:r>
              <a:rPr lang="en-US" dirty="0"/>
              <a:t>Comorbidities- COPD, Asthma, chronic heart disease, stroke, diabetes, malnutrition and immunocompromised</a:t>
            </a:r>
          </a:p>
          <a:p>
            <a:r>
              <a:rPr lang="en-US" dirty="0"/>
              <a:t>Viral respiratory track infection</a:t>
            </a:r>
          </a:p>
          <a:p>
            <a:r>
              <a:rPr lang="en-US" dirty="0"/>
              <a:t>Impaired airway protection</a:t>
            </a:r>
          </a:p>
          <a:p>
            <a:r>
              <a:rPr lang="en-US" dirty="0"/>
              <a:t>Smoking and alcohol overuse</a:t>
            </a:r>
          </a:p>
          <a:p>
            <a:r>
              <a:rPr lang="en-US" dirty="0"/>
              <a:t>Crowded living conditions</a:t>
            </a:r>
          </a:p>
          <a:p>
            <a:r>
              <a:rPr lang="en-US" dirty="0"/>
              <a:t>Exposure to environmental toxins(solvent, paint, gasoline)</a:t>
            </a:r>
          </a:p>
        </p:txBody>
      </p:sp>
    </p:spTree>
    <p:extLst>
      <p:ext uri="{BB962C8B-B14F-4D97-AF65-F5344CB8AC3E}">
        <p14:creationId xmlns:p14="http://schemas.microsoft.com/office/powerpoint/2010/main" val="61062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3DDF-4E0E-4679-8A2C-F23A12E8B39C}"/>
              </a:ext>
            </a:extLst>
          </p:cNvPr>
          <p:cNvSpPr>
            <a:spLocks noGrp="1"/>
          </p:cNvSpPr>
          <p:nvPr>
            <p:ph type="title"/>
          </p:nvPr>
        </p:nvSpPr>
        <p:spPr/>
        <p:txBody>
          <a:bodyPr/>
          <a:lstStyle/>
          <a:p>
            <a:r>
              <a:rPr lang="en-US" dirty="0"/>
              <a:t>Preventing Ventilator Associated Pneumonia </a:t>
            </a:r>
          </a:p>
        </p:txBody>
      </p:sp>
      <p:sp>
        <p:nvSpPr>
          <p:cNvPr id="3" name="Content Placeholder 2">
            <a:extLst>
              <a:ext uri="{FF2B5EF4-FFF2-40B4-BE49-F238E27FC236}">
                <a16:creationId xmlns:a16="http://schemas.microsoft.com/office/drawing/2014/main" id="{02C0B2DC-A903-47F8-B09F-9AD7A22B4459}"/>
              </a:ext>
            </a:extLst>
          </p:cNvPr>
          <p:cNvSpPr>
            <a:spLocks noGrp="1"/>
          </p:cNvSpPr>
          <p:nvPr>
            <p:ph idx="1"/>
          </p:nvPr>
        </p:nvSpPr>
        <p:spPr>
          <a:xfrm>
            <a:off x="838200" y="1825625"/>
            <a:ext cx="3929743" cy="4351338"/>
          </a:xfrm>
        </p:spPr>
        <p:txBody>
          <a:bodyPr>
            <a:normAutofit lnSpcReduction="10000"/>
          </a:bodyPr>
          <a:lstStyle/>
          <a:p>
            <a:r>
              <a:rPr lang="en-US" sz="3200" b="1" dirty="0"/>
              <a:t>A</a:t>
            </a:r>
            <a:r>
              <a:rPr lang="en-US" dirty="0"/>
              <a:t>wakening Trials</a:t>
            </a:r>
          </a:p>
          <a:p>
            <a:r>
              <a:rPr lang="en-US" sz="3200" b="1" dirty="0"/>
              <a:t>B</a:t>
            </a:r>
            <a:r>
              <a:rPr lang="en-US" dirty="0"/>
              <a:t>reathing Trials</a:t>
            </a:r>
          </a:p>
          <a:p>
            <a:r>
              <a:rPr lang="en-US" sz="3200" b="1" dirty="0"/>
              <a:t>C</a:t>
            </a:r>
            <a:r>
              <a:rPr lang="en-US" dirty="0"/>
              <a:t>oordinated effort to stop sedation for Spontaneous Breathing Trial</a:t>
            </a:r>
          </a:p>
          <a:p>
            <a:r>
              <a:rPr lang="en-US" sz="3200" b="1" dirty="0"/>
              <a:t>D</a:t>
            </a:r>
            <a:r>
              <a:rPr lang="en-US" dirty="0"/>
              <a:t>elirium assessment</a:t>
            </a:r>
          </a:p>
          <a:p>
            <a:r>
              <a:rPr lang="en-US" sz="3200" b="1" dirty="0"/>
              <a:t>E</a:t>
            </a:r>
            <a:r>
              <a:rPr lang="en-US" dirty="0"/>
              <a:t>arly Ambulation</a:t>
            </a:r>
          </a:p>
          <a:p>
            <a:r>
              <a:rPr lang="en-US" sz="3200" b="1" dirty="0"/>
              <a:t>F</a:t>
            </a:r>
            <a:r>
              <a:rPr lang="en-US" dirty="0"/>
              <a:t>amily</a:t>
            </a:r>
            <a:endParaRPr lang="en-US" sz="3200" b="1" dirty="0"/>
          </a:p>
        </p:txBody>
      </p:sp>
      <p:sp>
        <p:nvSpPr>
          <p:cNvPr id="4" name="Content Placeholder 2">
            <a:extLst>
              <a:ext uri="{FF2B5EF4-FFF2-40B4-BE49-F238E27FC236}">
                <a16:creationId xmlns:a16="http://schemas.microsoft.com/office/drawing/2014/main" id="{866ECFB0-3E9A-4E1F-BC51-240D63F6A979}"/>
              </a:ext>
            </a:extLst>
          </p:cNvPr>
          <p:cNvSpPr txBox="1">
            <a:spLocks/>
          </p:cNvSpPr>
          <p:nvPr/>
        </p:nvSpPr>
        <p:spPr>
          <a:xfrm>
            <a:off x="6346371" y="1825625"/>
            <a:ext cx="5400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Elevate Head of Bed 30-45 degrees</a:t>
            </a:r>
          </a:p>
          <a:p>
            <a:pPr marL="0" indent="0">
              <a:buNone/>
            </a:pPr>
            <a:r>
              <a:rPr lang="en-US" dirty="0"/>
              <a:t>Peptic Ulcer disease prophylaxis</a:t>
            </a:r>
          </a:p>
          <a:p>
            <a:pPr marL="0" indent="0">
              <a:buNone/>
            </a:pPr>
            <a:r>
              <a:rPr lang="en-US" dirty="0"/>
              <a:t>Deep vein Thrombosis prophylaxis</a:t>
            </a:r>
          </a:p>
          <a:p>
            <a:pPr marL="0" indent="0">
              <a:buNone/>
            </a:pPr>
            <a:r>
              <a:rPr lang="en-US" dirty="0"/>
              <a:t>Daily oral care with CHG</a:t>
            </a:r>
          </a:p>
          <a:p>
            <a:pPr marL="0" indent="0">
              <a:buNone/>
            </a:pPr>
            <a:endParaRPr lang="en-US" dirty="0"/>
          </a:p>
        </p:txBody>
      </p:sp>
    </p:spTree>
    <p:extLst>
      <p:ext uri="{BB962C8B-B14F-4D97-AF65-F5344CB8AC3E}">
        <p14:creationId xmlns:p14="http://schemas.microsoft.com/office/powerpoint/2010/main" val="232501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4400" dirty="0"/>
              <a:t>Prevention in Long Term Care Facilities</a:t>
            </a:r>
          </a:p>
        </p:txBody>
      </p:sp>
      <p:sp>
        <p:nvSpPr>
          <p:cNvPr id="3" name="Content Placeholder 2"/>
          <p:cNvSpPr>
            <a:spLocks noGrp="1"/>
          </p:cNvSpPr>
          <p:nvPr>
            <p:ph idx="1"/>
          </p:nvPr>
        </p:nvSpPr>
        <p:spPr>
          <a:xfrm>
            <a:off x="838200" y="1993576"/>
            <a:ext cx="10515600" cy="4351338"/>
          </a:xfrm>
        </p:spPr>
        <p:txBody>
          <a:bodyPr/>
          <a:lstStyle/>
          <a:p>
            <a:r>
              <a:rPr lang="en-US" dirty="0"/>
              <a:t>Prevention requires immunizations including </a:t>
            </a:r>
            <a:r>
              <a:rPr lang="en-US" dirty="0" err="1"/>
              <a:t>Pneumovax</a:t>
            </a:r>
            <a:r>
              <a:rPr lang="en-US" dirty="0"/>
              <a:t> and yearly Influenza vaccinations including staff and visitors</a:t>
            </a:r>
          </a:p>
          <a:p>
            <a:r>
              <a:rPr lang="en-US" dirty="0"/>
              <a:t>Consider restricting visitors during influenza season </a:t>
            </a:r>
          </a:p>
          <a:p>
            <a:r>
              <a:rPr lang="en-US" dirty="0"/>
              <a:t>Residents should be treated as Immunocompromised patients with a lower threshold to evaluate for infections</a:t>
            </a:r>
          </a:p>
          <a:p>
            <a:r>
              <a:rPr lang="en-US" dirty="0"/>
              <a:t>Maintaining Excellent Hand washing compliance is imperative  </a:t>
            </a:r>
          </a:p>
          <a:p>
            <a:endParaRPr lang="en-US" dirty="0"/>
          </a:p>
          <a:p>
            <a:endParaRPr lang="en-US" dirty="0"/>
          </a:p>
        </p:txBody>
      </p:sp>
    </p:spTree>
    <p:extLst>
      <p:ext uri="{BB962C8B-B14F-4D97-AF65-F5344CB8AC3E}">
        <p14:creationId xmlns:p14="http://schemas.microsoft.com/office/powerpoint/2010/main" val="3539788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9822"/>
          </a:xfrm>
        </p:spPr>
        <p:txBody>
          <a:bodyPr>
            <a:normAutofit/>
          </a:bodyPr>
          <a:lstStyle/>
          <a:p>
            <a:pPr lvl="1"/>
            <a:r>
              <a:rPr lang="en-US" sz="4400" dirty="0">
                <a:effectLst/>
              </a:rPr>
              <a:t>Treatments in ED</a:t>
            </a:r>
            <a:endParaRPr lang="en-US" sz="4400" dirty="0"/>
          </a:p>
        </p:txBody>
      </p:sp>
      <p:sp>
        <p:nvSpPr>
          <p:cNvPr id="3" name="Content Placeholder 2"/>
          <p:cNvSpPr>
            <a:spLocks noGrp="1"/>
          </p:cNvSpPr>
          <p:nvPr>
            <p:ph idx="1"/>
          </p:nvPr>
        </p:nvSpPr>
        <p:spPr>
          <a:xfrm>
            <a:off x="838200" y="1258529"/>
            <a:ext cx="10515600" cy="4918434"/>
          </a:xfrm>
        </p:spPr>
        <p:txBody>
          <a:bodyPr/>
          <a:lstStyle/>
          <a:p>
            <a:r>
              <a:rPr lang="en-US" dirty="0"/>
              <a:t>Evaluation includes:</a:t>
            </a:r>
          </a:p>
          <a:p>
            <a:pPr lvl="1"/>
            <a:r>
              <a:rPr lang="en-US" dirty="0"/>
              <a:t>Complete History</a:t>
            </a:r>
          </a:p>
          <a:p>
            <a:pPr lvl="2"/>
            <a:r>
              <a:rPr lang="en-US" dirty="0"/>
              <a:t>Focus on travel, Immunization history, living conditions, risk factors for atypical pneumonia, Don’t forget about TB</a:t>
            </a:r>
          </a:p>
          <a:p>
            <a:pPr lvl="1"/>
            <a:r>
              <a:rPr lang="en-US" dirty="0"/>
              <a:t>CBC, CXR, Oxygen Saturation, comorbidities(Chronic lung disease, CHF, Stroke, Diabetes, Malnutrition, Immunocompromised, Smoking and alcohol abuse)</a:t>
            </a:r>
          </a:p>
          <a:p>
            <a:pPr lvl="2"/>
            <a:r>
              <a:rPr lang="en-US" dirty="0"/>
              <a:t>Thinking sepsis, get a lactate level!</a:t>
            </a:r>
          </a:p>
          <a:p>
            <a:pPr lvl="2"/>
            <a:r>
              <a:rPr lang="en-US" dirty="0"/>
              <a:t>CXR may be initially negative</a:t>
            </a:r>
          </a:p>
          <a:p>
            <a:pPr lvl="1"/>
            <a:r>
              <a:rPr lang="en-US" dirty="0"/>
              <a:t>Decision to admit or treat as outpatient</a:t>
            </a:r>
          </a:p>
          <a:p>
            <a:pPr lvl="2"/>
            <a:r>
              <a:rPr lang="en-US" dirty="0"/>
              <a:t>PSI or CURB-65 can help guide inpatient vs outpatient </a:t>
            </a:r>
            <a:r>
              <a:rPr lang="en-US" dirty="0" err="1"/>
              <a:t>Tx</a:t>
            </a:r>
            <a:endParaRPr lang="en-US" dirty="0"/>
          </a:p>
          <a:p>
            <a:pPr lvl="1"/>
            <a:endParaRPr lang="en-US" dirty="0"/>
          </a:p>
        </p:txBody>
      </p:sp>
    </p:spTree>
    <p:extLst>
      <p:ext uri="{BB962C8B-B14F-4D97-AF65-F5344CB8AC3E}">
        <p14:creationId xmlns:p14="http://schemas.microsoft.com/office/powerpoint/2010/main" val="2381898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7031" y="2711290"/>
            <a:ext cx="6456389" cy="1813317"/>
          </a:xfrm>
        </p:spPr>
        <p:txBody>
          <a:bodyPr/>
          <a:lstStyle/>
          <a:p>
            <a:endParaRPr lang="en-US" dirty="0"/>
          </a:p>
        </p:txBody>
      </p:sp>
      <p:sp>
        <p:nvSpPr>
          <p:cNvPr id="4" name="Rectangle 1"/>
          <p:cNvSpPr>
            <a:spLocks noChangeArrowheads="1"/>
          </p:cNvSpPr>
          <p:nvPr/>
        </p:nvSpPr>
        <p:spPr bwMode="auto">
          <a:xfrm>
            <a:off x="171450" y="41960"/>
            <a:ext cx="120205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mj-lt"/>
              </a:rPr>
              <a:t>Community-acquired pneumonia: Empiric antibiotic selection for adults admitted to the general medical ward*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mj-lt"/>
              </a:rPr>
              <a:t>  </a:t>
            </a:r>
          </a:p>
        </p:txBody>
      </p:sp>
      <p:pic>
        <p:nvPicPr>
          <p:cNvPr id="1026" name="Picture 2" descr="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79" y="1120638"/>
            <a:ext cx="11357811" cy="55101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902881" y="859281"/>
            <a:ext cx="1024182" cy="815702"/>
          </a:xfrm>
          <a:prstGeom prst="rect">
            <a:avLst/>
          </a:prstGeom>
        </p:spPr>
      </p:pic>
    </p:spTree>
    <p:extLst>
      <p:ext uri="{BB962C8B-B14F-4D97-AF65-F5344CB8AC3E}">
        <p14:creationId xmlns:p14="http://schemas.microsoft.com/office/powerpoint/2010/main" val="214443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 are in…..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5030244"/>
              </p:ext>
            </p:extLst>
          </p:nvPr>
        </p:nvGraphicFramePr>
        <p:xfrm>
          <a:off x="936172" y="1328057"/>
          <a:ext cx="10841966" cy="5316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7972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538162"/>
            <a:ext cx="5076825" cy="1325563"/>
          </a:xfrm>
        </p:spPr>
        <p:txBody>
          <a:bodyPr>
            <a:noAutofit/>
          </a:bodyPr>
          <a:lstStyle/>
          <a:p>
            <a:r>
              <a:rPr lang="en-US" altLang="en-US" sz="2800" dirty="0">
                <a:latin typeface="Corbel" panose="020B0503020204020204" pitchFamily="34" charset="0"/>
              </a:rPr>
              <a:t>Community-acquired pneumonia: Empiric antibiotic selection for adults admitted to the general medical ward*</a:t>
            </a:r>
            <a:br>
              <a:rPr lang="en-US" altLang="en-US" sz="2800" dirty="0">
                <a:latin typeface="Corbel" panose="020B0503020204020204" pitchFamily="34" charset="0"/>
              </a:rPr>
            </a:br>
            <a:endParaRPr lang="en-US" sz="2800" dirty="0">
              <a:latin typeface="Corbel" panose="020B0503020204020204" pitchFamily="34" charset="0"/>
            </a:endParaRPr>
          </a:p>
        </p:txBody>
      </p:sp>
      <p:pic>
        <p:nvPicPr>
          <p:cNvPr id="6" name="Picture 5"/>
          <p:cNvPicPr>
            <a:picLocks noChangeAspect="1"/>
          </p:cNvPicPr>
          <p:nvPr/>
        </p:nvPicPr>
        <p:blipFill>
          <a:blip r:embed="rId2"/>
          <a:stretch>
            <a:fillRect/>
          </a:stretch>
        </p:blipFill>
        <p:spPr>
          <a:xfrm>
            <a:off x="6362700" y="794"/>
            <a:ext cx="5829300" cy="4000500"/>
          </a:xfrm>
          <a:prstGeom prst="rect">
            <a:avLst/>
          </a:prstGeom>
        </p:spPr>
      </p:pic>
      <p:pic>
        <p:nvPicPr>
          <p:cNvPr id="5" name="Picture 4"/>
          <p:cNvPicPr>
            <a:picLocks noChangeAspect="1"/>
          </p:cNvPicPr>
          <p:nvPr/>
        </p:nvPicPr>
        <p:blipFill>
          <a:blip r:embed="rId3"/>
          <a:stretch>
            <a:fillRect/>
          </a:stretch>
        </p:blipFill>
        <p:spPr>
          <a:xfrm>
            <a:off x="0" y="3011486"/>
            <a:ext cx="9258300" cy="3846513"/>
          </a:xfrm>
          <a:prstGeom prst="rect">
            <a:avLst/>
          </a:prstGeom>
        </p:spPr>
      </p:pic>
      <p:pic>
        <p:nvPicPr>
          <p:cNvPr id="7" name="Picture 6"/>
          <p:cNvPicPr>
            <a:picLocks noChangeAspect="1"/>
          </p:cNvPicPr>
          <p:nvPr/>
        </p:nvPicPr>
        <p:blipFill>
          <a:blip r:embed="rId4"/>
          <a:stretch>
            <a:fillRect/>
          </a:stretch>
        </p:blipFill>
        <p:spPr>
          <a:xfrm>
            <a:off x="0" y="2069305"/>
            <a:ext cx="6362700" cy="942975"/>
          </a:xfrm>
          <a:prstGeom prst="rect">
            <a:avLst/>
          </a:prstGeom>
        </p:spPr>
      </p:pic>
      <p:pic>
        <p:nvPicPr>
          <p:cNvPr id="8" name="Picture 7"/>
          <p:cNvPicPr>
            <a:picLocks noChangeAspect="1"/>
          </p:cNvPicPr>
          <p:nvPr/>
        </p:nvPicPr>
        <p:blipFill>
          <a:blip r:embed="rId5"/>
          <a:stretch>
            <a:fillRect/>
          </a:stretch>
        </p:blipFill>
        <p:spPr>
          <a:xfrm>
            <a:off x="3228975" y="3011486"/>
            <a:ext cx="6029325" cy="206374"/>
          </a:xfrm>
          <a:prstGeom prst="rect">
            <a:avLst/>
          </a:prstGeom>
        </p:spPr>
      </p:pic>
      <p:pic>
        <p:nvPicPr>
          <p:cNvPr id="10" name="Picture 9"/>
          <p:cNvPicPr>
            <a:picLocks noChangeAspect="1"/>
          </p:cNvPicPr>
          <p:nvPr/>
        </p:nvPicPr>
        <p:blipFill>
          <a:blip r:embed="rId6"/>
          <a:stretch>
            <a:fillRect/>
          </a:stretch>
        </p:blipFill>
        <p:spPr>
          <a:xfrm>
            <a:off x="3114675" y="3011485"/>
            <a:ext cx="1633537" cy="191453"/>
          </a:xfrm>
          <a:prstGeom prst="rect">
            <a:avLst/>
          </a:prstGeom>
        </p:spPr>
      </p:pic>
      <p:pic>
        <p:nvPicPr>
          <p:cNvPr id="11" name="Picture 10"/>
          <p:cNvPicPr>
            <a:picLocks noChangeAspect="1"/>
          </p:cNvPicPr>
          <p:nvPr/>
        </p:nvPicPr>
        <p:blipFill>
          <a:blip r:embed="rId7"/>
          <a:stretch>
            <a:fillRect/>
          </a:stretch>
        </p:blipFill>
        <p:spPr>
          <a:xfrm>
            <a:off x="9563100" y="4390502"/>
            <a:ext cx="2324100" cy="1851012"/>
          </a:xfrm>
          <a:prstGeom prst="rect">
            <a:avLst/>
          </a:prstGeom>
        </p:spPr>
      </p:pic>
    </p:spTree>
    <p:extLst>
      <p:ext uri="{BB962C8B-B14F-4D97-AF65-F5344CB8AC3E}">
        <p14:creationId xmlns:p14="http://schemas.microsoft.com/office/powerpoint/2010/main" val="1183483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 y="3548062"/>
            <a:ext cx="3414713" cy="3309938"/>
          </a:xfrm>
          <a:prstGeom prst="rect">
            <a:avLst/>
          </a:prstGeom>
        </p:spPr>
      </p:pic>
      <p:pic>
        <p:nvPicPr>
          <p:cNvPr id="17" name="Picture 16"/>
          <p:cNvPicPr>
            <a:picLocks noChangeAspect="1"/>
          </p:cNvPicPr>
          <p:nvPr/>
        </p:nvPicPr>
        <p:blipFill>
          <a:blip r:embed="rId3"/>
          <a:stretch>
            <a:fillRect/>
          </a:stretch>
        </p:blipFill>
        <p:spPr>
          <a:xfrm>
            <a:off x="0" y="0"/>
            <a:ext cx="12192000" cy="3571875"/>
          </a:xfrm>
          <a:prstGeom prst="rect">
            <a:avLst/>
          </a:prstGeom>
        </p:spPr>
      </p:pic>
      <p:pic>
        <p:nvPicPr>
          <p:cNvPr id="18" name="Picture 17"/>
          <p:cNvPicPr>
            <a:picLocks noChangeAspect="1"/>
          </p:cNvPicPr>
          <p:nvPr/>
        </p:nvPicPr>
        <p:blipFill>
          <a:blip r:embed="rId4"/>
          <a:stretch>
            <a:fillRect/>
          </a:stretch>
        </p:blipFill>
        <p:spPr>
          <a:xfrm>
            <a:off x="4019550" y="3571875"/>
            <a:ext cx="7939088" cy="1771650"/>
          </a:xfrm>
          <a:prstGeom prst="rect">
            <a:avLst/>
          </a:prstGeom>
        </p:spPr>
      </p:pic>
      <p:pic>
        <p:nvPicPr>
          <p:cNvPr id="20" name="Picture 19"/>
          <p:cNvPicPr>
            <a:picLocks noChangeAspect="1"/>
          </p:cNvPicPr>
          <p:nvPr/>
        </p:nvPicPr>
        <p:blipFill>
          <a:blip r:embed="rId5"/>
          <a:stretch>
            <a:fillRect/>
          </a:stretch>
        </p:blipFill>
        <p:spPr>
          <a:xfrm>
            <a:off x="3414713" y="5343525"/>
            <a:ext cx="7543800" cy="1343025"/>
          </a:xfrm>
          <a:prstGeom prst="rect">
            <a:avLst/>
          </a:prstGeom>
        </p:spPr>
      </p:pic>
    </p:spTree>
    <p:extLst>
      <p:ext uri="{BB962C8B-B14F-4D97-AF65-F5344CB8AC3E}">
        <p14:creationId xmlns:p14="http://schemas.microsoft.com/office/powerpoint/2010/main" val="3016504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22106757"/>
              </p:ext>
            </p:extLst>
          </p:nvPr>
        </p:nvGraphicFramePr>
        <p:xfrm>
          <a:off x="285749" y="721897"/>
          <a:ext cx="11501440" cy="5607560"/>
        </p:xfrm>
        <a:graphic>
          <a:graphicData uri="http://schemas.openxmlformats.org/drawingml/2006/table">
            <a:tbl>
              <a:tblPr/>
              <a:tblGrid>
                <a:gridCol w="3214689">
                  <a:extLst>
                    <a:ext uri="{9D8B030D-6E8A-4147-A177-3AD203B41FA5}">
                      <a16:colId xmlns:a16="http://schemas.microsoft.com/office/drawing/2014/main" val="20000"/>
                    </a:ext>
                  </a:extLst>
                </a:gridCol>
                <a:gridCol w="4445980">
                  <a:extLst>
                    <a:ext uri="{9D8B030D-6E8A-4147-A177-3AD203B41FA5}">
                      <a16:colId xmlns:a16="http://schemas.microsoft.com/office/drawing/2014/main" val="20001"/>
                    </a:ext>
                  </a:extLst>
                </a:gridCol>
                <a:gridCol w="3840771">
                  <a:extLst>
                    <a:ext uri="{9D8B030D-6E8A-4147-A177-3AD203B41FA5}">
                      <a16:colId xmlns:a16="http://schemas.microsoft.com/office/drawing/2014/main" val="20002"/>
                    </a:ext>
                  </a:extLst>
                </a:gridCol>
              </a:tblGrid>
              <a:tr h="299599">
                <a:tc>
                  <a:txBody>
                    <a:bodyPr/>
                    <a:lstStyle/>
                    <a:p>
                      <a:pPr algn="ctr" fontAlgn="ctr"/>
                      <a:r>
                        <a:rPr lang="en-US" sz="2000" b="1" dirty="0">
                          <a:effectLst/>
                          <a:latin typeface="Times New Roman" panose="02020603050405020304" pitchFamily="18" charset="0"/>
                          <a:cs typeface="Times New Roman" panose="02020603050405020304" pitchFamily="18" charset="0"/>
                        </a:rPr>
                        <a:t>Pathogen</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en-US" sz="2000" b="1" dirty="0">
                          <a:effectLst/>
                          <a:latin typeface="Times New Roman" panose="02020603050405020304" pitchFamily="18" charset="0"/>
                          <a:cs typeface="Times New Roman" panose="02020603050405020304" pitchFamily="18" charset="0"/>
                        </a:rPr>
                        <a:t>Parenteral therapy</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en-US" sz="2000" b="1" dirty="0">
                          <a:effectLst/>
                          <a:latin typeface="Times New Roman" panose="02020603050405020304" pitchFamily="18" charset="0"/>
                          <a:cs typeface="Times New Roman" panose="02020603050405020304" pitchFamily="18" charset="0"/>
                        </a:rPr>
                        <a:t>Oral therapy</a:t>
                      </a:r>
                      <a:br>
                        <a:rPr lang="en-US" sz="2000" b="1"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(step-down therapy or mild infection)</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685139">
                <a:tc>
                  <a:txBody>
                    <a:bodyPr/>
                    <a:lstStyle/>
                    <a:p>
                      <a:pPr fontAlgn="t"/>
                      <a:r>
                        <a:rPr lang="en-US" sz="2000" i="1" dirty="0">
                          <a:effectLst/>
                          <a:latin typeface="Times New Roman" panose="02020603050405020304" pitchFamily="18" charset="0"/>
                          <a:cs typeface="Times New Roman" panose="02020603050405020304" pitchFamily="18" charset="0"/>
                        </a:rPr>
                        <a:t>Streptococcus </a:t>
                      </a:r>
                      <a:r>
                        <a:rPr lang="en-US" sz="2000" i="1" dirty="0" err="1">
                          <a:effectLst/>
                          <a:latin typeface="Times New Roman" panose="02020603050405020304" pitchFamily="18" charset="0"/>
                          <a:cs typeface="Times New Roman" panose="02020603050405020304" pitchFamily="18" charset="0"/>
                        </a:rPr>
                        <a:t>pneumoniae</a:t>
                      </a:r>
                      <a:r>
                        <a:rPr lang="en-US" sz="2000" dirty="0">
                          <a:effectLst/>
                          <a:latin typeface="Times New Roman" panose="02020603050405020304" pitchFamily="18" charset="0"/>
                          <a:cs typeface="Times New Roman" panose="02020603050405020304" pitchFamily="18" charset="0"/>
                        </a:rPr>
                        <a:t> with MICs for penicillin ≤2.0 mcg/mL</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latin typeface="Times New Roman" panose="02020603050405020304" pitchFamily="18" charset="0"/>
                          <a:cs typeface="Times New Roman" panose="02020603050405020304" pitchFamily="18" charset="0"/>
                        </a:rPr>
                        <a:t>Preferred:</a:t>
                      </a:r>
                      <a:r>
                        <a:rPr lang="en-US" sz="1200" dirty="0">
                          <a:effectLst/>
                          <a:latin typeface="Times New Roman" panose="02020603050405020304" pitchFamily="18" charset="0"/>
                          <a:cs typeface="Times New Roman" panose="02020603050405020304" pitchFamily="18" charset="0"/>
                        </a:rPr>
                        <a:t> Ampicillin (150 to 200 mg/kg/day every 6 hours) or penicillin (200,000 to 250,000 units/kg/day every 4 to 6 hours)</a:t>
                      </a:r>
                    </a:p>
                    <a:p>
                      <a:pPr fontAlgn="t"/>
                      <a:r>
                        <a:rPr lang="en-US" sz="1200" b="1" dirty="0">
                          <a:effectLst/>
                          <a:latin typeface="Times New Roman" panose="02020603050405020304" pitchFamily="18" charset="0"/>
                          <a:cs typeface="Times New Roman" panose="02020603050405020304" pitchFamily="18" charset="0"/>
                        </a:rPr>
                        <a:t>Alternatives:</a:t>
                      </a:r>
                      <a:r>
                        <a:rPr lang="en-US" sz="1200" dirty="0">
                          <a:effectLst/>
                          <a:latin typeface="Times New Roman" panose="02020603050405020304" pitchFamily="18" charset="0"/>
                          <a:cs typeface="Times New Roman" panose="02020603050405020304" pitchFamily="18" charset="0"/>
                        </a:rPr>
                        <a:t> Ceftriaxone (50 to 100 mg/kg/day every 12 to 24 hours) (preferred for parenteral outpatient therapy) or </a:t>
                      </a:r>
                      <a:r>
                        <a:rPr lang="en-US" sz="1200" dirty="0" err="1">
                          <a:effectLst/>
                          <a:latin typeface="Times New Roman" panose="02020603050405020304" pitchFamily="18" charset="0"/>
                          <a:cs typeface="Times New Roman" panose="02020603050405020304" pitchFamily="18" charset="0"/>
                        </a:rPr>
                        <a:t>cefotaxime</a:t>
                      </a:r>
                      <a:r>
                        <a:rPr lang="en-US" sz="1200" dirty="0">
                          <a:effectLst/>
                          <a:latin typeface="Times New Roman" panose="02020603050405020304" pitchFamily="18" charset="0"/>
                          <a:cs typeface="Times New Roman" panose="02020603050405020304" pitchFamily="18" charset="0"/>
                        </a:rPr>
                        <a:t> (150 mg/kg/day every 8 hours); may also be effective: clindamycin* (40 mg/kg/day every 6 to 8 hours) or vancomycin (40 to 60 mg/kg/day every 6 to 8 hours)</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latin typeface="Times New Roman" panose="02020603050405020304" pitchFamily="18" charset="0"/>
                          <a:cs typeface="Times New Roman" panose="02020603050405020304" pitchFamily="18" charset="0"/>
                        </a:rPr>
                        <a:t>Preferred:</a:t>
                      </a:r>
                      <a:r>
                        <a:rPr lang="en-US" sz="1200" dirty="0">
                          <a:effectLst/>
                          <a:latin typeface="Times New Roman" panose="02020603050405020304" pitchFamily="18" charset="0"/>
                          <a:cs typeface="Times New Roman" panose="02020603050405020304" pitchFamily="18" charset="0"/>
                        </a:rPr>
                        <a:t> Amoxicillin (90 mg/kg/day in two doses or 45 mg/kg/day in three doses)</a:t>
                      </a:r>
                    </a:p>
                    <a:p>
                      <a:pPr fontAlgn="t"/>
                      <a:r>
                        <a:rPr lang="en-US" sz="1200" b="1" dirty="0">
                          <a:effectLst/>
                          <a:latin typeface="Times New Roman" panose="02020603050405020304" pitchFamily="18" charset="0"/>
                          <a:cs typeface="Times New Roman" panose="02020603050405020304" pitchFamily="18" charset="0"/>
                        </a:rPr>
                        <a:t>Alternatives:</a:t>
                      </a:r>
                      <a:r>
                        <a:rPr lang="en-US" sz="1200" dirty="0">
                          <a:effectLst/>
                          <a:latin typeface="Times New Roman" panose="02020603050405020304" pitchFamily="18" charset="0"/>
                          <a:cs typeface="Times New Roman" panose="02020603050405020304" pitchFamily="18" charset="0"/>
                        </a:rPr>
                        <a:t> Second- or third-generation cephalosporin (</a:t>
                      </a:r>
                      <a:r>
                        <a:rPr lang="en-US" sz="1200" dirty="0" err="1">
                          <a:effectLst/>
                          <a:latin typeface="Times New Roman" panose="02020603050405020304" pitchFamily="18" charset="0"/>
                          <a:cs typeface="Times New Roman" panose="02020603050405020304" pitchFamily="18" charset="0"/>
                        </a:rPr>
                        <a:t>cefpodoxime</a:t>
                      </a:r>
                      <a:r>
                        <a:rPr lang="en-US" sz="1200" dirty="0">
                          <a:effectLst/>
                          <a:latin typeface="Times New Roman" panose="02020603050405020304" pitchFamily="18" charset="0"/>
                          <a:cs typeface="Times New Roman" panose="02020603050405020304" pitchFamily="18" charset="0"/>
                        </a:rPr>
                        <a:t>, cefuroxime, </a:t>
                      </a:r>
                      <a:r>
                        <a:rPr lang="en-US" sz="1200" dirty="0" err="1">
                          <a:effectLst/>
                          <a:latin typeface="Times New Roman" panose="02020603050405020304" pitchFamily="18" charset="0"/>
                          <a:cs typeface="Times New Roman" panose="02020603050405020304" pitchFamily="18" charset="0"/>
                        </a:rPr>
                        <a:t>cefprozil</a:t>
                      </a:r>
                      <a:r>
                        <a:rPr lang="en-US" sz="1200" dirty="0">
                          <a:effectLst/>
                          <a:latin typeface="Times New Roman" panose="02020603050405020304" pitchFamily="18" charset="0"/>
                          <a:cs typeface="Times New Roman" panose="02020603050405020304" pitchFamily="18" charset="0"/>
                        </a:rPr>
                        <a:t>); levofloxacin, if susceptible (16 to 20 mg/kg/day in two doses for children 6 months to 5 years old and 8 to 10 mg/kg/day once daily for children 5 to 16 years old; maximum daily dose 750 mg) or linezolid (30 mg/kg/day in three doses for children &lt;12 years old and 20 mg/kg/day in two doses for children ≥12 years old)</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13653">
                <a:tc>
                  <a:txBody>
                    <a:bodyPr/>
                    <a:lstStyle/>
                    <a:p>
                      <a:pPr fontAlgn="t"/>
                      <a:r>
                        <a:rPr lang="en-US" sz="2000" i="1" dirty="0">
                          <a:effectLst/>
                          <a:latin typeface="Times New Roman" panose="02020603050405020304" pitchFamily="18" charset="0"/>
                          <a:cs typeface="Times New Roman" panose="02020603050405020304" pitchFamily="18" charset="0"/>
                        </a:rPr>
                        <a:t>S. </a:t>
                      </a:r>
                      <a:r>
                        <a:rPr lang="en-US" sz="2000" i="1" dirty="0" err="1">
                          <a:effectLst/>
                          <a:latin typeface="Times New Roman" panose="02020603050405020304" pitchFamily="18" charset="0"/>
                          <a:cs typeface="Times New Roman" panose="02020603050405020304" pitchFamily="18" charset="0"/>
                        </a:rPr>
                        <a:t>pneumoniae</a:t>
                      </a:r>
                      <a:r>
                        <a:rPr lang="en-US" sz="2000" dirty="0">
                          <a:effectLst/>
                          <a:latin typeface="Times New Roman" panose="02020603050405020304" pitchFamily="18" charset="0"/>
                          <a:cs typeface="Times New Roman" panose="02020603050405020304" pitchFamily="18" charset="0"/>
                        </a:rPr>
                        <a:t> resistant to penicillin, with MICs ≥4.0 mcg/mL</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latin typeface="Times New Roman" panose="02020603050405020304" pitchFamily="18" charset="0"/>
                          <a:cs typeface="Times New Roman" panose="02020603050405020304" pitchFamily="18" charset="0"/>
                        </a:rPr>
                        <a:t>Preferred:</a:t>
                      </a:r>
                      <a:r>
                        <a:rPr lang="en-US" sz="1200" dirty="0">
                          <a:effectLst/>
                          <a:latin typeface="Times New Roman" panose="02020603050405020304" pitchFamily="18" charset="0"/>
                          <a:cs typeface="Times New Roman" panose="02020603050405020304" pitchFamily="18" charset="0"/>
                        </a:rPr>
                        <a:t> Ceftriaxone (100 mg/kg/day every 12 to 24 hours)</a:t>
                      </a:r>
                    </a:p>
                    <a:p>
                      <a:pPr fontAlgn="t"/>
                      <a:r>
                        <a:rPr lang="en-US" sz="1200" b="1" dirty="0">
                          <a:effectLst/>
                          <a:latin typeface="Times New Roman" panose="02020603050405020304" pitchFamily="18" charset="0"/>
                          <a:cs typeface="Times New Roman" panose="02020603050405020304" pitchFamily="18" charset="0"/>
                        </a:rPr>
                        <a:t>Alternatives:</a:t>
                      </a:r>
                      <a:r>
                        <a:rPr lang="en-US" sz="1200" dirty="0">
                          <a:effectLst/>
                          <a:latin typeface="Times New Roman" panose="02020603050405020304" pitchFamily="18" charset="0"/>
                          <a:cs typeface="Times New Roman" panose="02020603050405020304" pitchFamily="18" charset="0"/>
                        </a:rPr>
                        <a:t> Ampicillin (300 to 400 mg/kg/day every 6 hours), levofloxacin (16 to 20 mg/kg/day every 12 hours for children 6 months to 5 years old and 8 to 10 mg/kg/day once daily for children 5 to 16 years old; maximum daily dose 750 mg), or linezolid (30 mg/kg/day every 8 hours for children &lt;12 years old and 20 mg/kg/day every 12 hours for children ≥12 years old); may also be effective: clindamycin* (40 mg/kg/day every 6 to 8 hours) or vancomycin (40 to 60 mg/kg/day every 6 to 8 hours)</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latin typeface="Times New Roman" panose="02020603050405020304" pitchFamily="18" charset="0"/>
                          <a:cs typeface="Times New Roman" panose="02020603050405020304" pitchFamily="18" charset="0"/>
                        </a:rPr>
                        <a:t>Preferred:</a:t>
                      </a:r>
                      <a:r>
                        <a:rPr lang="en-US" sz="1200" dirty="0">
                          <a:effectLst/>
                          <a:latin typeface="Times New Roman" panose="02020603050405020304" pitchFamily="18" charset="0"/>
                          <a:cs typeface="Times New Roman" panose="02020603050405020304" pitchFamily="18" charset="0"/>
                        </a:rPr>
                        <a:t> Levofloxacin (16 to 20 mg/kg/day in two doses for children 6 months to 5 years and 8 to 10 mg/kg/day once daily for children 5 to 16 years, maximum daily dose 750 mg), if susceptible, or linezolid (30 mg/kg/day in three doses for children &lt;12 years and 20 mg/kg/day in two doses for children ≥12 years)</a:t>
                      </a:r>
                    </a:p>
                    <a:p>
                      <a:pPr fontAlgn="t"/>
                      <a:r>
                        <a:rPr lang="en-US" sz="1200" b="1" dirty="0">
                          <a:effectLst/>
                          <a:latin typeface="Times New Roman" panose="02020603050405020304" pitchFamily="18" charset="0"/>
                          <a:cs typeface="Times New Roman" panose="02020603050405020304" pitchFamily="18" charset="0"/>
                        </a:rPr>
                        <a:t>Alternative:</a:t>
                      </a:r>
                      <a:r>
                        <a:rPr lang="en-US" sz="1200" dirty="0">
                          <a:effectLst/>
                          <a:latin typeface="Times New Roman" panose="02020603050405020304" pitchFamily="18" charset="0"/>
                          <a:cs typeface="Times New Roman" panose="02020603050405020304" pitchFamily="18" charset="0"/>
                        </a:rPr>
                        <a:t> Clindamycin* (30 to 40 mg/kg/day in three doses)</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5139">
                <a:tc>
                  <a:txBody>
                    <a:bodyPr/>
                    <a:lstStyle/>
                    <a:p>
                      <a:pPr fontAlgn="t"/>
                      <a:r>
                        <a:rPr lang="en-US" sz="2000" dirty="0">
                          <a:effectLst/>
                          <a:latin typeface="Times New Roman" panose="02020603050405020304" pitchFamily="18" charset="0"/>
                          <a:cs typeface="Times New Roman" panose="02020603050405020304" pitchFamily="18" charset="0"/>
                        </a:rPr>
                        <a:t>Group A </a:t>
                      </a:r>
                      <a:r>
                        <a:rPr lang="en-US" sz="2000" i="1" dirty="0">
                          <a:effectLst/>
                          <a:latin typeface="Times New Roman" panose="02020603050405020304" pitchFamily="18" charset="0"/>
                          <a:cs typeface="Times New Roman" panose="02020603050405020304" pitchFamily="18" charset="0"/>
                        </a:rPr>
                        <a:t>Streptococcus</a:t>
                      </a:r>
                      <a:endParaRPr lang="en-US" sz="2000" dirty="0">
                        <a:effectLst/>
                        <a:latin typeface="Times New Roman" panose="02020603050405020304" pitchFamily="18" charset="0"/>
                        <a:cs typeface="Times New Roman" panose="02020603050405020304" pitchFamily="18" charset="0"/>
                      </a:endParaRP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latin typeface="Times New Roman" panose="02020603050405020304" pitchFamily="18" charset="0"/>
                          <a:cs typeface="Times New Roman" panose="02020603050405020304" pitchFamily="18" charset="0"/>
                        </a:rPr>
                        <a:t>Preferred:</a:t>
                      </a:r>
                      <a:r>
                        <a:rPr lang="en-US" sz="1200" dirty="0">
                          <a:effectLst/>
                          <a:latin typeface="Times New Roman" panose="02020603050405020304" pitchFamily="18" charset="0"/>
                          <a:cs typeface="Times New Roman" panose="02020603050405020304" pitchFamily="18" charset="0"/>
                        </a:rPr>
                        <a:t> Penicillin (100,000-250,000 units/kg/day every 4 to 6 hours) or ampicillin (200 mg/kg/day every 6 hours)</a:t>
                      </a:r>
                    </a:p>
                    <a:p>
                      <a:pPr fontAlgn="t"/>
                      <a:r>
                        <a:rPr lang="en-US" sz="1200" b="1" dirty="0">
                          <a:effectLst/>
                          <a:latin typeface="Times New Roman" panose="02020603050405020304" pitchFamily="18" charset="0"/>
                          <a:cs typeface="Times New Roman" panose="02020603050405020304" pitchFamily="18" charset="0"/>
                        </a:rPr>
                        <a:t>Alternatives:</a:t>
                      </a:r>
                      <a:r>
                        <a:rPr lang="en-US" sz="1200" dirty="0">
                          <a:effectLst/>
                          <a:latin typeface="Times New Roman" panose="02020603050405020304" pitchFamily="18" charset="0"/>
                          <a:cs typeface="Times New Roman" panose="02020603050405020304" pitchFamily="18" charset="0"/>
                        </a:rPr>
                        <a:t> Ceftriaxone (50 to 100 mg/kg/day every 12 to 24 hours) or </a:t>
                      </a:r>
                      <a:r>
                        <a:rPr lang="en-US" sz="1200" dirty="0" err="1">
                          <a:effectLst/>
                          <a:latin typeface="Times New Roman" panose="02020603050405020304" pitchFamily="18" charset="0"/>
                          <a:cs typeface="Times New Roman" panose="02020603050405020304" pitchFamily="18" charset="0"/>
                        </a:rPr>
                        <a:t>cefotaxime</a:t>
                      </a:r>
                      <a:r>
                        <a:rPr lang="en-US" sz="1200" dirty="0">
                          <a:effectLst/>
                          <a:latin typeface="Times New Roman" panose="02020603050405020304" pitchFamily="18" charset="0"/>
                          <a:cs typeface="Times New Roman" panose="02020603050405020304" pitchFamily="18" charset="0"/>
                        </a:rPr>
                        <a:t> (150 mg/kg/day every 8 hours); may also be effective: clindamycin, if susceptible (40 mg/kg/day every 6 to 8 hours) or vancomycin</a:t>
                      </a:r>
                      <a:r>
                        <a:rPr lang="en-US" sz="1200" baseline="30000" dirty="0">
                          <a:effectLst/>
                          <a:latin typeface="Times New Roman" panose="02020603050405020304" pitchFamily="18" charset="0"/>
                          <a:cs typeface="Times New Roman" panose="02020603050405020304" pitchFamily="18" charset="0"/>
                        </a:rPr>
                        <a:t>¶</a:t>
                      </a:r>
                      <a:r>
                        <a:rPr lang="en-US" sz="1200" dirty="0">
                          <a:effectLst/>
                          <a:latin typeface="Times New Roman" panose="02020603050405020304" pitchFamily="18" charset="0"/>
                          <a:cs typeface="Times New Roman" panose="02020603050405020304" pitchFamily="18" charset="0"/>
                        </a:rPr>
                        <a:t> (40 to 60 mg/kg/day every 6 to 8 hours)</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latin typeface="Times New Roman" panose="02020603050405020304" pitchFamily="18" charset="0"/>
                          <a:cs typeface="Times New Roman" panose="02020603050405020304" pitchFamily="18" charset="0"/>
                        </a:rPr>
                        <a:t>Preferred:</a:t>
                      </a:r>
                      <a:r>
                        <a:rPr lang="en-US" sz="1200" dirty="0">
                          <a:effectLst/>
                          <a:latin typeface="Times New Roman" panose="02020603050405020304" pitchFamily="18" charset="0"/>
                          <a:cs typeface="Times New Roman" panose="02020603050405020304" pitchFamily="18" charset="0"/>
                        </a:rPr>
                        <a:t> Amoxicillin (50 to 75 mg/kg/day in two doses), or penicillin V (50 to 75 mg/kg/day in three or four doses)</a:t>
                      </a:r>
                    </a:p>
                    <a:p>
                      <a:pPr fontAlgn="t"/>
                      <a:r>
                        <a:rPr lang="en-US" sz="1200" b="1" dirty="0">
                          <a:effectLst/>
                          <a:latin typeface="Times New Roman" panose="02020603050405020304" pitchFamily="18" charset="0"/>
                          <a:cs typeface="Times New Roman" panose="02020603050405020304" pitchFamily="18" charset="0"/>
                        </a:rPr>
                        <a:t>Alternative:</a:t>
                      </a:r>
                      <a:r>
                        <a:rPr lang="en-US" sz="1200" dirty="0">
                          <a:effectLst/>
                          <a:latin typeface="Times New Roman" panose="02020603050405020304" pitchFamily="18" charset="0"/>
                          <a:cs typeface="Times New Roman" panose="02020603050405020304" pitchFamily="18" charset="0"/>
                        </a:rPr>
                        <a:t> Clindamycin if susceptible (40 mg/kg/day in 3 doses)</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rot="10800000" flipV="1">
            <a:off x="172704" y="0"/>
            <a:ext cx="116144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rPr>
              <a:t>Specific antibiotic therapy for pneumonia in children</a:t>
            </a:r>
            <a:endParaRPr kumimoji="0" lang="en-US" altLang="en-US" sz="3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894800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702621194"/>
              </p:ext>
            </p:extLst>
          </p:nvPr>
        </p:nvGraphicFramePr>
        <p:xfrm>
          <a:off x="723900" y="464722"/>
          <a:ext cx="10515600" cy="5729480"/>
        </p:xfrm>
        <a:graphic>
          <a:graphicData uri="http://schemas.openxmlformats.org/drawingml/2006/table">
            <a:tbl>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299599">
                <a:tc>
                  <a:txBody>
                    <a:bodyPr/>
                    <a:lstStyle/>
                    <a:p>
                      <a:pPr algn="ctr" fontAlgn="ctr"/>
                      <a:r>
                        <a:rPr lang="en-US" sz="2000" b="1" dirty="0">
                          <a:effectLst/>
                          <a:latin typeface="Times New Roman" panose="02020603050405020304" pitchFamily="18" charset="0"/>
                          <a:cs typeface="Times New Roman" panose="02020603050405020304" pitchFamily="18" charset="0"/>
                        </a:rPr>
                        <a:t>Pathogen</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en-US" sz="2000" b="1" dirty="0">
                          <a:effectLst/>
                          <a:latin typeface="Times New Roman" panose="02020603050405020304" pitchFamily="18" charset="0"/>
                          <a:cs typeface="Times New Roman" panose="02020603050405020304" pitchFamily="18" charset="0"/>
                        </a:rPr>
                        <a:t>Parenteral therapy</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en-US" sz="2000" b="1" dirty="0">
                          <a:effectLst/>
                          <a:latin typeface="Times New Roman" panose="02020603050405020304" pitchFamily="18" charset="0"/>
                          <a:cs typeface="Times New Roman" panose="02020603050405020304" pitchFamily="18" charset="0"/>
                        </a:rPr>
                        <a:t>Oral therapy</a:t>
                      </a:r>
                      <a:br>
                        <a:rPr lang="en-US" sz="2000" b="1"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(step-down therapy or mild infection)</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556625">
                <a:tc>
                  <a:txBody>
                    <a:bodyPr/>
                    <a:lstStyle/>
                    <a:p>
                      <a:pPr fontAlgn="t"/>
                      <a:r>
                        <a:rPr lang="en-US" sz="2000" i="1" dirty="0">
                          <a:effectLst/>
                          <a:latin typeface="Times New Roman" panose="02020603050405020304" pitchFamily="18" charset="0"/>
                          <a:cs typeface="Times New Roman" panose="02020603050405020304" pitchFamily="18" charset="0"/>
                        </a:rPr>
                        <a:t>Staphylococcus aureus</a:t>
                      </a:r>
                      <a:r>
                        <a:rPr lang="en-US" sz="2000" dirty="0">
                          <a:effectLst/>
                          <a:latin typeface="Times New Roman" panose="02020603050405020304" pitchFamily="18" charset="0"/>
                          <a:cs typeface="Times New Roman" panose="02020603050405020304" pitchFamily="18" charset="0"/>
                        </a:rPr>
                        <a:t>, methicillin susceptible (combination therapy not well studied)</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b="1" dirty="0">
                          <a:effectLst/>
                          <a:latin typeface="Times New Roman" panose="02020603050405020304" pitchFamily="18" charset="0"/>
                          <a:cs typeface="Times New Roman" panose="02020603050405020304" pitchFamily="18" charset="0"/>
                        </a:rPr>
                        <a:t>Preferred:</a:t>
                      </a:r>
                      <a:r>
                        <a:rPr lang="en-US" sz="1400" dirty="0">
                          <a:effectLst/>
                          <a:latin typeface="Times New Roman" panose="02020603050405020304" pitchFamily="18" charset="0"/>
                          <a:cs typeface="Times New Roman" panose="02020603050405020304" pitchFamily="18" charset="0"/>
                        </a:rPr>
                        <a:t> Cefazolin (150 mg/kg/day every 8 hours) or semisynthetic penicillin (</a:t>
                      </a:r>
                      <a:r>
                        <a:rPr lang="en-US" sz="1400" dirty="0" err="1">
                          <a:effectLst/>
                          <a:latin typeface="Times New Roman" panose="02020603050405020304" pitchFamily="18" charset="0"/>
                          <a:cs typeface="Times New Roman" panose="02020603050405020304" pitchFamily="18" charset="0"/>
                        </a:rPr>
                        <a:t>eg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oxacillin</a:t>
                      </a:r>
                      <a:r>
                        <a:rPr lang="en-US" sz="1400" dirty="0">
                          <a:effectLst/>
                          <a:latin typeface="Times New Roman" panose="02020603050405020304" pitchFamily="18" charset="0"/>
                          <a:cs typeface="Times New Roman" panose="02020603050405020304" pitchFamily="18" charset="0"/>
                        </a:rPr>
                        <a:t> or </a:t>
                      </a:r>
                      <a:r>
                        <a:rPr lang="en-US" sz="1400" dirty="0" err="1">
                          <a:effectLst/>
                          <a:latin typeface="Times New Roman" panose="02020603050405020304" pitchFamily="18" charset="0"/>
                          <a:cs typeface="Times New Roman" panose="02020603050405020304" pitchFamily="18" charset="0"/>
                        </a:rPr>
                        <a:t>nafcillin</a:t>
                      </a:r>
                      <a:r>
                        <a:rPr lang="en-US" sz="1400" dirty="0">
                          <a:effectLst/>
                          <a:latin typeface="Times New Roman" panose="02020603050405020304" pitchFamily="18" charset="0"/>
                          <a:cs typeface="Times New Roman" panose="02020603050405020304" pitchFamily="18" charset="0"/>
                        </a:rPr>
                        <a:t> 150 to 200 mg/kg/day every 6 to 8 hours)</a:t>
                      </a:r>
                    </a:p>
                    <a:p>
                      <a:pPr fontAlgn="t"/>
                      <a:r>
                        <a:rPr lang="en-US" sz="1400" b="1" dirty="0">
                          <a:effectLst/>
                          <a:latin typeface="Times New Roman" panose="02020603050405020304" pitchFamily="18" charset="0"/>
                          <a:cs typeface="Times New Roman" panose="02020603050405020304" pitchFamily="18" charset="0"/>
                        </a:rPr>
                        <a:t>Alternatives:</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Cindamycin</a:t>
                      </a:r>
                      <a:r>
                        <a:rPr lang="en-US" sz="1400" dirty="0">
                          <a:effectLst/>
                          <a:latin typeface="Times New Roman" panose="02020603050405020304" pitchFamily="18" charset="0"/>
                          <a:cs typeface="Times New Roman" panose="02020603050405020304" pitchFamily="18" charset="0"/>
                        </a:rPr>
                        <a:t>* (40 mg/kg/day every 6 to 8 hours) or vancomycin (40 to 60 mg/kg/day every 6 to 8 hours)</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b="1">
                          <a:effectLst/>
                          <a:latin typeface="Times New Roman" panose="02020603050405020304" pitchFamily="18" charset="0"/>
                          <a:cs typeface="Times New Roman" panose="02020603050405020304" pitchFamily="18" charset="0"/>
                        </a:rPr>
                        <a:t>Preferred:</a:t>
                      </a:r>
                      <a:r>
                        <a:rPr lang="en-US" sz="1400">
                          <a:effectLst/>
                          <a:latin typeface="Times New Roman" panose="02020603050405020304" pitchFamily="18" charset="0"/>
                          <a:cs typeface="Times New Roman" panose="02020603050405020304" pitchFamily="18" charset="0"/>
                        </a:rPr>
                        <a:t> Cephalexin (75 to 100 mg/kg/day in three or four doses)</a:t>
                      </a:r>
                    </a:p>
                    <a:p>
                      <a:pPr fontAlgn="t"/>
                      <a:r>
                        <a:rPr lang="en-US" sz="1400" b="1">
                          <a:effectLst/>
                          <a:latin typeface="Times New Roman" panose="02020603050405020304" pitchFamily="18" charset="0"/>
                          <a:cs typeface="Times New Roman" panose="02020603050405020304" pitchFamily="18" charset="0"/>
                        </a:rPr>
                        <a:t>Alternative:</a:t>
                      </a:r>
                      <a:r>
                        <a:rPr lang="en-US" sz="1400">
                          <a:effectLst/>
                          <a:latin typeface="Times New Roman" panose="02020603050405020304" pitchFamily="18" charset="0"/>
                          <a:cs typeface="Times New Roman" panose="02020603050405020304" pitchFamily="18" charset="0"/>
                        </a:rPr>
                        <a:t> Clindamycin* (30 to 40 mg/kg/day in three or four doses)</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56625">
                <a:tc>
                  <a:txBody>
                    <a:bodyPr/>
                    <a:lstStyle/>
                    <a:p>
                      <a:pPr fontAlgn="t"/>
                      <a:r>
                        <a:rPr lang="en-US" sz="2000" i="1" dirty="0">
                          <a:effectLst/>
                          <a:latin typeface="Times New Roman" panose="02020603050405020304" pitchFamily="18" charset="0"/>
                          <a:cs typeface="Times New Roman" panose="02020603050405020304" pitchFamily="18" charset="0"/>
                        </a:rPr>
                        <a:t>S. aureus</a:t>
                      </a:r>
                      <a:r>
                        <a:rPr lang="en-US" sz="2000" dirty="0">
                          <a:effectLst/>
                          <a:latin typeface="Times New Roman" panose="02020603050405020304" pitchFamily="18" charset="0"/>
                          <a:cs typeface="Times New Roman" panose="02020603050405020304" pitchFamily="18" charset="0"/>
                        </a:rPr>
                        <a:t>, methicillin resistant, susceptible to clindamycin (combination therapy not well studied)</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b="1" dirty="0">
                          <a:effectLst/>
                          <a:latin typeface="Times New Roman" panose="02020603050405020304" pitchFamily="18" charset="0"/>
                          <a:cs typeface="Times New Roman" panose="02020603050405020304" pitchFamily="18" charset="0"/>
                        </a:rPr>
                        <a:t>Preferred:</a:t>
                      </a:r>
                      <a:r>
                        <a:rPr lang="en-US" sz="1400" dirty="0">
                          <a:effectLst/>
                          <a:latin typeface="Times New Roman" panose="02020603050405020304" pitchFamily="18" charset="0"/>
                          <a:cs typeface="Times New Roman" panose="02020603050405020304" pitchFamily="18" charset="0"/>
                        </a:rPr>
                        <a:t> Vancomycin (40 to 60 mg/kg/day every 6 to 8 hours or dosing to achieve an AUC/MIC ratio of &gt;400) or clindamycin (40 mg/kg/day every 6 to 8 hours)</a:t>
                      </a:r>
                    </a:p>
                    <a:p>
                      <a:pPr fontAlgn="t"/>
                      <a:r>
                        <a:rPr lang="en-US" sz="1400" b="1" dirty="0">
                          <a:effectLst/>
                          <a:latin typeface="Times New Roman" panose="02020603050405020304" pitchFamily="18" charset="0"/>
                          <a:cs typeface="Times New Roman" panose="02020603050405020304" pitchFamily="18" charset="0"/>
                        </a:rPr>
                        <a:t>Alternatives:</a:t>
                      </a:r>
                      <a:r>
                        <a:rPr lang="en-US" sz="1400" dirty="0">
                          <a:effectLst/>
                          <a:latin typeface="Times New Roman" panose="02020603050405020304" pitchFamily="18" charset="0"/>
                          <a:cs typeface="Times New Roman" panose="02020603050405020304" pitchFamily="18" charset="0"/>
                        </a:rPr>
                        <a:t> Linezolid (30 mg/kg/day every 8 hours for children &lt;12 years old and 20 mg/kg/day every 12 hours for children ≥12 years old)</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b="1" dirty="0">
                          <a:effectLst/>
                          <a:latin typeface="Times New Roman" panose="02020603050405020304" pitchFamily="18" charset="0"/>
                          <a:cs typeface="Times New Roman" panose="02020603050405020304" pitchFamily="18" charset="0"/>
                        </a:rPr>
                        <a:t>Preferred:</a:t>
                      </a:r>
                      <a:r>
                        <a:rPr lang="en-US" sz="1400" dirty="0">
                          <a:effectLst/>
                          <a:latin typeface="Times New Roman" panose="02020603050405020304" pitchFamily="18" charset="0"/>
                          <a:cs typeface="Times New Roman" panose="02020603050405020304" pitchFamily="18" charset="0"/>
                        </a:rPr>
                        <a:t> Clindamycin (30 to 40 mg/kg/day in three or four doses)</a:t>
                      </a:r>
                    </a:p>
                    <a:p>
                      <a:pPr fontAlgn="t"/>
                      <a:r>
                        <a:rPr lang="en-US" sz="1400" b="1" dirty="0">
                          <a:effectLst/>
                          <a:latin typeface="Times New Roman" panose="02020603050405020304" pitchFamily="18" charset="0"/>
                          <a:cs typeface="Times New Roman" panose="02020603050405020304" pitchFamily="18" charset="0"/>
                        </a:rPr>
                        <a:t>Alternatives:</a:t>
                      </a:r>
                      <a:r>
                        <a:rPr lang="en-US" sz="1400" dirty="0">
                          <a:effectLst/>
                          <a:latin typeface="Times New Roman" panose="02020603050405020304" pitchFamily="18" charset="0"/>
                          <a:cs typeface="Times New Roman" panose="02020603050405020304" pitchFamily="18" charset="0"/>
                        </a:rPr>
                        <a:t> Linezolid (30 mg/kg/day in three doses for children &lt;12 years and 20 mg/kg/day in two doses for children ≥12 years)</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28111">
                <a:tc>
                  <a:txBody>
                    <a:bodyPr/>
                    <a:lstStyle/>
                    <a:p>
                      <a:pPr fontAlgn="t"/>
                      <a:r>
                        <a:rPr lang="en-US" sz="2000" i="1" dirty="0">
                          <a:effectLst/>
                          <a:latin typeface="Times New Roman" panose="02020603050405020304" pitchFamily="18" charset="0"/>
                          <a:cs typeface="Times New Roman" panose="02020603050405020304" pitchFamily="18" charset="0"/>
                        </a:rPr>
                        <a:t>S. aureus</a:t>
                      </a:r>
                      <a:r>
                        <a:rPr lang="en-US" sz="2000" dirty="0">
                          <a:effectLst/>
                          <a:latin typeface="Times New Roman" panose="02020603050405020304" pitchFamily="18" charset="0"/>
                          <a:cs typeface="Times New Roman" panose="02020603050405020304" pitchFamily="18" charset="0"/>
                        </a:rPr>
                        <a:t>, methicillin resistant, resistant to clindamycin (combination therapy not well studied)</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b="1">
                          <a:effectLst/>
                          <a:latin typeface="Times New Roman" panose="02020603050405020304" pitchFamily="18" charset="0"/>
                          <a:cs typeface="Times New Roman" panose="02020603050405020304" pitchFamily="18" charset="0"/>
                        </a:rPr>
                        <a:t>Preferred:</a:t>
                      </a:r>
                      <a:r>
                        <a:rPr lang="en-US" sz="1400">
                          <a:effectLst/>
                          <a:latin typeface="Times New Roman" panose="02020603050405020304" pitchFamily="18" charset="0"/>
                          <a:cs typeface="Times New Roman" panose="02020603050405020304" pitchFamily="18" charset="0"/>
                        </a:rPr>
                        <a:t> Vancomycin (40 to 60 mg/kg/day every 6 to 8 hours or dosing to achieve an AUC/MIC ratio of &gt;400)</a:t>
                      </a:r>
                    </a:p>
                    <a:p>
                      <a:pPr fontAlgn="t"/>
                      <a:r>
                        <a:rPr lang="en-US" sz="1400" b="1">
                          <a:effectLst/>
                          <a:latin typeface="Times New Roman" panose="02020603050405020304" pitchFamily="18" charset="0"/>
                          <a:cs typeface="Times New Roman" panose="02020603050405020304" pitchFamily="18" charset="0"/>
                        </a:rPr>
                        <a:t>Alternatives:</a:t>
                      </a:r>
                      <a:r>
                        <a:rPr lang="en-US" sz="1400">
                          <a:effectLst/>
                          <a:latin typeface="Times New Roman" panose="02020603050405020304" pitchFamily="18" charset="0"/>
                          <a:cs typeface="Times New Roman" panose="02020603050405020304" pitchFamily="18" charset="0"/>
                        </a:rPr>
                        <a:t> Linezolid (30 mg/kg/day every 8 hours for children &lt;12 years old and 20 mg/kg/day every 12 hours for children ≥12 years old)</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b="1" dirty="0">
                          <a:effectLst/>
                          <a:latin typeface="Times New Roman" panose="02020603050405020304" pitchFamily="18" charset="0"/>
                          <a:cs typeface="Times New Roman" panose="02020603050405020304" pitchFamily="18" charset="0"/>
                        </a:rPr>
                        <a:t>Preferred:</a:t>
                      </a:r>
                      <a:r>
                        <a:rPr lang="en-US" sz="1400" dirty="0">
                          <a:effectLst/>
                          <a:latin typeface="Times New Roman" panose="02020603050405020304" pitchFamily="18" charset="0"/>
                          <a:cs typeface="Times New Roman" panose="02020603050405020304" pitchFamily="18" charset="0"/>
                        </a:rPr>
                        <a:t> Linezolid (30 mg/kg/day in three doses for children &lt;12 years and 20 mg/kg/day in two doses for children ≥12 years old)</a:t>
                      </a:r>
                    </a:p>
                    <a:p>
                      <a:pPr fontAlgn="t"/>
                      <a:r>
                        <a:rPr lang="en-US" sz="1400" b="1" dirty="0">
                          <a:effectLst/>
                          <a:latin typeface="Times New Roman" panose="02020603050405020304" pitchFamily="18" charset="0"/>
                          <a:cs typeface="Times New Roman" panose="02020603050405020304" pitchFamily="18" charset="0"/>
                        </a:rPr>
                        <a:t>Alternatives:</a:t>
                      </a:r>
                      <a:r>
                        <a:rPr lang="en-US" sz="1400" dirty="0">
                          <a:effectLst/>
                          <a:latin typeface="Times New Roman" panose="02020603050405020304" pitchFamily="18" charset="0"/>
                          <a:cs typeface="Times New Roman" panose="02020603050405020304" pitchFamily="18" charset="0"/>
                        </a:rPr>
                        <a:t> None; entire treatment course with parenteral therapy may be required</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84668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599900464"/>
              </p:ext>
            </p:extLst>
          </p:nvPr>
        </p:nvGraphicFramePr>
        <p:xfrm>
          <a:off x="400049" y="579022"/>
          <a:ext cx="11315701" cy="5058920"/>
        </p:xfrm>
        <a:graphic>
          <a:graphicData uri="http://schemas.openxmlformats.org/drawingml/2006/table">
            <a:tbl>
              <a:tblPr/>
              <a:tblGrid>
                <a:gridCol w="3271839">
                  <a:extLst>
                    <a:ext uri="{9D8B030D-6E8A-4147-A177-3AD203B41FA5}">
                      <a16:colId xmlns:a16="http://schemas.microsoft.com/office/drawing/2014/main" val="20000"/>
                    </a:ext>
                  </a:extLst>
                </a:gridCol>
                <a:gridCol w="4271962">
                  <a:extLst>
                    <a:ext uri="{9D8B030D-6E8A-4147-A177-3AD203B41FA5}">
                      <a16:colId xmlns:a16="http://schemas.microsoft.com/office/drawing/2014/main" val="20001"/>
                    </a:ext>
                  </a:extLst>
                </a:gridCol>
                <a:gridCol w="3771900">
                  <a:extLst>
                    <a:ext uri="{9D8B030D-6E8A-4147-A177-3AD203B41FA5}">
                      <a16:colId xmlns:a16="http://schemas.microsoft.com/office/drawing/2014/main" val="20002"/>
                    </a:ext>
                  </a:extLst>
                </a:gridCol>
              </a:tblGrid>
              <a:tr h="299599">
                <a:tc>
                  <a:txBody>
                    <a:bodyPr/>
                    <a:lstStyle/>
                    <a:p>
                      <a:pPr algn="ctr" fontAlgn="ctr"/>
                      <a:r>
                        <a:rPr lang="en-US" sz="2000" b="1" dirty="0">
                          <a:effectLst/>
                          <a:latin typeface="Times New Roman" panose="02020603050405020304" pitchFamily="18" charset="0"/>
                          <a:cs typeface="Times New Roman" panose="02020603050405020304" pitchFamily="18" charset="0"/>
                        </a:rPr>
                        <a:t>Pathogen</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en-US" sz="2000" b="1" dirty="0">
                          <a:effectLst/>
                          <a:latin typeface="Times New Roman" panose="02020603050405020304" pitchFamily="18" charset="0"/>
                          <a:cs typeface="Times New Roman" panose="02020603050405020304" pitchFamily="18" charset="0"/>
                        </a:rPr>
                        <a:t>Parenteral therapy</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en-US" sz="2000" b="1" dirty="0">
                          <a:effectLst/>
                          <a:latin typeface="Times New Roman" panose="02020603050405020304" pitchFamily="18" charset="0"/>
                          <a:cs typeface="Times New Roman" panose="02020603050405020304" pitchFamily="18" charset="0"/>
                        </a:rPr>
                        <a:t>Oral therapy</a:t>
                      </a:r>
                      <a:br>
                        <a:rPr lang="en-US" sz="2000" b="1"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(step-down therapy or mild infection)</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685139">
                <a:tc>
                  <a:txBody>
                    <a:bodyPr/>
                    <a:lstStyle/>
                    <a:p>
                      <a:pPr fontAlgn="t"/>
                      <a:r>
                        <a:rPr lang="en-US" sz="2000" i="1" dirty="0" err="1">
                          <a:effectLst/>
                          <a:latin typeface="Times New Roman" panose="02020603050405020304" pitchFamily="18" charset="0"/>
                          <a:cs typeface="Times New Roman" panose="02020603050405020304" pitchFamily="18" charset="0"/>
                        </a:rPr>
                        <a:t>Haemophilus</a:t>
                      </a:r>
                      <a:r>
                        <a:rPr lang="en-US" sz="2000" i="1" dirty="0">
                          <a:effectLst/>
                          <a:latin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cs typeface="Times New Roman" panose="02020603050405020304" pitchFamily="18" charset="0"/>
                        </a:rPr>
                        <a:t>influenzae</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typeable</a:t>
                      </a:r>
                      <a:r>
                        <a:rPr lang="en-US" sz="2000" dirty="0">
                          <a:effectLst/>
                          <a:latin typeface="Times New Roman" panose="02020603050405020304" pitchFamily="18" charset="0"/>
                          <a:cs typeface="Times New Roman" panose="02020603050405020304" pitchFamily="18" charset="0"/>
                        </a:rPr>
                        <a:t> (A-F) or </a:t>
                      </a:r>
                      <a:r>
                        <a:rPr lang="en-US" sz="2000" dirty="0" smtClean="0">
                          <a:effectLst/>
                          <a:latin typeface="Times New Roman" panose="02020603050405020304" pitchFamily="18" charset="0"/>
                          <a:cs typeface="Times New Roman" panose="02020603050405020304" pitchFamily="18" charset="0"/>
                        </a:rPr>
                        <a:t>non-</a:t>
                      </a:r>
                      <a:r>
                        <a:rPr lang="en-US" sz="2000" dirty="0" err="1" smtClean="0">
                          <a:effectLst/>
                          <a:latin typeface="Times New Roman" panose="02020603050405020304" pitchFamily="18" charset="0"/>
                          <a:cs typeface="Times New Roman" panose="02020603050405020304" pitchFamily="18" charset="0"/>
                        </a:rPr>
                        <a:t>typeable</a:t>
                      </a:r>
                      <a:endParaRPr lang="en-US" sz="2000" dirty="0">
                        <a:effectLst/>
                        <a:latin typeface="Times New Roman" panose="02020603050405020304" pitchFamily="18" charset="0"/>
                        <a:cs typeface="Times New Roman" panose="02020603050405020304" pitchFamily="18" charset="0"/>
                      </a:endParaRP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latin typeface="Times New Roman" panose="02020603050405020304" pitchFamily="18" charset="0"/>
                          <a:cs typeface="Times New Roman" panose="02020603050405020304" pitchFamily="18" charset="0"/>
                        </a:rPr>
                        <a:t>Preferred:</a:t>
                      </a:r>
                      <a:r>
                        <a:rPr lang="en-US" sz="1200" dirty="0">
                          <a:effectLst/>
                          <a:latin typeface="Times New Roman" panose="02020603050405020304" pitchFamily="18" charset="0"/>
                          <a:cs typeface="Times New Roman" panose="02020603050405020304" pitchFamily="18" charset="0"/>
                        </a:rPr>
                        <a:t> Ampicillin (150 to 200 mg/kg/day every 6 hours) if β-lactamase negative; ceftriaxone (50 to 100 mg/kg/day every 12 to 24 hours) or </a:t>
                      </a:r>
                      <a:r>
                        <a:rPr lang="en-US" sz="1200" dirty="0" err="1">
                          <a:effectLst/>
                          <a:latin typeface="Times New Roman" panose="02020603050405020304" pitchFamily="18" charset="0"/>
                          <a:cs typeface="Times New Roman" panose="02020603050405020304" pitchFamily="18" charset="0"/>
                        </a:rPr>
                        <a:t>cefotaxime</a:t>
                      </a:r>
                      <a:r>
                        <a:rPr lang="en-US" sz="1200" dirty="0">
                          <a:effectLst/>
                          <a:latin typeface="Times New Roman" panose="02020603050405020304" pitchFamily="18" charset="0"/>
                          <a:cs typeface="Times New Roman" panose="02020603050405020304" pitchFamily="18" charset="0"/>
                        </a:rPr>
                        <a:t> (150 mg/kg/day every 8 hours) if β-lactamase positive</a:t>
                      </a:r>
                    </a:p>
                    <a:p>
                      <a:pPr fontAlgn="t"/>
                      <a:r>
                        <a:rPr lang="en-US" sz="1200" b="1" dirty="0">
                          <a:effectLst/>
                          <a:latin typeface="Times New Roman" panose="02020603050405020304" pitchFamily="18" charset="0"/>
                          <a:cs typeface="Times New Roman" panose="02020603050405020304" pitchFamily="18" charset="0"/>
                        </a:rPr>
                        <a:t>Alternatives:</a:t>
                      </a:r>
                      <a:r>
                        <a:rPr lang="en-US" sz="1200" dirty="0">
                          <a:effectLst/>
                          <a:latin typeface="Times New Roman" panose="02020603050405020304" pitchFamily="18" charset="0"/>
                          <a:cs typeface="Times New Roman" panose="02020603050405020304" pitchFamily="18" charset="0"/>
                        </a:rPr>
                        <a:t> Ciprofloxacin (30 mg/kg/day every 12 hours) or levofloxacin (16 to 20 mg/kg/day every 12 hours for children 6 months to 5 years old and 8 to 10 mg/kg/day once daily for children 5 to 16 years old; maximum daily dose 750 mg)</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a:effectLst/>
                          <a:latin typeface="Times New Roman" panose="02020603050405020304" pitchFamily="18" charset="0"/>
                          <a:cs typeface="Times New Roman" panose="02020603050405020304" pitchFamily="18" charset="0"/>
                        </a:rPr>
                        <a:t>Preferred:</a:t>
                      </a:r>
                      <a:r>
                        <a:rPr lang="en-US" sz="1200">
                          <a:effectLst/>
                          <a:latin typeface="Times New Roman" panose="02020603050405020304" pitchFamily="18" charset="0"/>
                          <a:cs typeface="Times New Roman" panose="02020603050405020304" pitchFamily="18" charset="0"/>
                        </a:rPr>
                        <a:t> Amoxicillin (75 to 100 mg/kg/day in three doses) if β-lactamase negative or amoxicillin clavulanate (amoxicillin component, 45 mg/kg/day in three doses or 90 mg/kg/day in two doses) if β-lactamase positive</a:t>
                      </a:r>
                    </a:p>
                    <a:p>
                      <a:pPr fontAlgn="t"/>
                      <a:r>
                        <a:rPr lang="en-US" sz="1200" b="1">
                          <a:effectLst/>
                          <a:latin typeface="Times New Roman" panose="02020603050405020304" pitchFamily="18" charset="0"/>
                          <a:cs typeface="Times New Roman" panose="02020603050405020304" pitchFamily="18" charset="0"/>
                        </a:rPr>
                        <a:t>Alternatives:</a:t>
                      </a:r>
                      <a:r>
                        <a:rPr lang="en-US" sz="1200">
                          <a:effectLst/>
                          <a:latin typeface="Times New Roman" panose="02020603050405020304" pitchFamily="18" charset="0"/>
                          <a:cs typeface="Times New Roman" panose="02020603050405020304" pitchFamily="18" charset="0"/>
                        </a:rPr>
                        <a:t> Cefdinir, cefixime, cefpodoxime, or ceftibuten</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56625">
                <a:tc>
                  <a:txBody>
                    <a:bodyPr/>
                    <a:lstStyle/>
                    <a:p>
                      <a:pPr fontAlgn="t"/>
                      <a:r>
                        <a:rPr lang="en-US" sz="2000" i="1" dirty="0">
                          <a:effectLst/>
                          <a:latin typeface="Times New Roman" panose="02020603050405020304" pitchFamily="18" charset="0"/>
                          <a:cs typeface="Times New Roman" panose="02020603050405020304" pitchFamily="18" charset="0"/>
                        </a:rPr>
                        <a:t>Mycoplasma </a:t>
                      </a:r>
                      <a:r>
                        <a:rPr lang="en-US" sz="2000" i="1" dirty="0" err="1">
                          <a:effectLst/>
                          <a:latin typeface="Times New Roman" panose="02020603050405020304" pitchFamily="18" charset="0"/>
                          <a:cs typeface="Times New Roman" panose="02020603050405020304" pitchFamily="18" charset="0"/>
                        </a:rPr>
                        <a:t>pneumoniae</a:t>
                      </a:r>
                      <a:endParaRPr lang="en-US" sz="2000" dirty="0">
                        <a:effectLst/>
                        <a:latin typeface="Times New Roman" panose="02020603050405020304" pitchFamily="18" charset="0"/>
                        <a:cs typeface="Times New Roman" panose="02020603050405020304" pitchFamily="18" charset="0"/>
                      </a:endParaRP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latin typeface="Times New Roman" panose="02020603050405020304" pitchFamily="18" charset="0"/>
                          <a:cs typeface="Times New Roman" panose="02020603050405020304" pitchFamily="18" charset="0"/>
                        </a:rPr>
                        <a:t>Preferred:</a:t>
                      </a:r>
                      <a:r>
                        <a:rPr lang="en-US" sz="1200" dirty="0">
                          <a:effectLst/>
                          <a:latin typeface="Times New Roman" panose="02020603050405020304" pitchFamily="18" charset="0"/>
                          <a:cs typeface="Times New Roman" panose="02020603050405020304" pitchFamily="18" charset="0"/>
                        </a:rPr>
                        <a:t> Azithromycin (10 mg/kg on days 1 and 2 of therapy; transition to oral therapy if possible)</a:t>
                      </a:r>
                    </a:p>
                    <a:p>
                      <a:pPr fontAlgn="t"/>
                      <a:r>
                        <a:rPr lang="en-US" sz="1200" b="1" dirty="0">
                          <a:effectLst/>
                          <a:latin typeface="Times New Roman" panose="02020603050405020304" pitchFamily="18" charset="0"/>
                          <a:cs typeface="Times New Roman" panose="02020603050405020304" pitchFamily="18" charset="0"/>
                        </a:rPr>
                        <a:t>Alternatives:</a:t>
                      </a:r>
                      <a:r>
                        <a:rPr lang="en-US" sz="1200" dirty="0">
                          <a:effectLst/>
                          <a:latin typeface="Times New Roman" panose="02020603050405020304" pitchFamily="18" charset="0"/>
                          <a:cs typeface="Times New Roman" panose="02020603050405020304" pitchFamily="18" charset="0"/>
                        </a:rPr>
                        <a:t> Erythromycin </a:t>
                      </a:r>
                      <a:r>
                        <a:rPr lang="en-US" sz="1200" dirty="0" err="1">
                          <a:effectLst/>
                          <a:latin typeface="Times New Roman" panose="02020603050405020304" pitchFamily="18" charset="0"/>
                          <a:cs typeface="Times New Roman" panose="02020603050405020304" pitchFamily="18" charset="0"/>
                        </a:rPr>
                        <a:t>lactobionate</a:t>
                      </a:r>
                      <a:r>
                        <a:rPr lang="en-US" sz="1200" dirty="0">
                          <a:effectLst/>
                          <a:latin typeface="Times New Roman" panose="02020603050405020304" pitchFamily="18" charset="0"/>
                          <a:cs typeface="Times New Roman" panose="02020603050405020304" pitchFamily="18" charset="0"/>
                        </a:rPr>
                        <a:t> (20 mg/kg/day every 6 hours) or levofloxacin (16 to 20 mg/kg/day every 12 hours for children 6 months to 5 years old and 8 to 10 mg/kg/day once daily for children 5 to 16 years old; maximum daily dose 750 mg)</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a:effectLst/>
                          <a:latin typeface="Times New Roman" panose="02020603050405020304" pitchFamily="18" charset="0"/>
                          <a:cs typeface="Times New Roman" panose="02020603050405020304" pitchFamily="18" charset="0"/>
                        </a:rPr>
                        <a:t>Preferred:</a:t>
                      </a:r>
                      <a:r>
                        <a:rPr lang="en-US" sz="1200">
                          <a:effectLst/>
                          <a:latin typeface="Times New Roman" panose="02020603050405020304" pitchFamily="18" charset="0"/>
                          <a:cs typeface="Times New Roman" panose="02020603050405020304" pitchFamily="18" charset="0"/>
                        </a:rPr>
                        <a:t> Azithromycin (10 mg/kg on day 1, followed by 5 mg/kg/day once daily on days 2 to 5)</a:t>
                      </a:r>
                    </a:p>
                    <a:p>
                      <a:pPr fontAlgn="t"/>
                      <a:r>
                        <a:rPr lang="en-US" sz="1200" b="1">
                          <a:effectLst/>
                          <a:latin typeface="Times New Roman" panose="02020603050405020304" pitchFamily="18" charset="0"/>
                          <a:cs typeface="Times New Roman" panose="02020603050405020304" pitchFamily="18" charset="0"/>
                        </a:rPr>
                        <a:t>Alternatives:</a:t>
                      </a:r>
                      <a:r>
                        <a:rPr lang="en-US" sz="1200">
                          <a:effectLst/>
                          <a:latin typeface="Times New Roman" panose="02020603050405020304" pitchFamily="18" charset="0"/>
                          <a:cs typeface="Times New Roman" panose="02020603050405020304" pitchFamily="18" charset="0"/>
                        </a:rPr>
                        <a:t> Clarithromycin (15 mg/kg/day in two doses) or erythromycin (40 mg/kg/day in four doses); for children &gt;7 years old, doxycycline (2 to 4 mg/kg/day in two doses); for adolescents with skeletal maturity, levofloxacin (500 mg once daily) or moxifloxacin (400 mg once daily)</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56625">
                <a:tc>
                  <a:txBody>
                    <a:bodyPr/>
                    <a:lstStyle/>
                    <a:p>
                      <a:pPr fontAlgn="t"/>
                      <a:r>
                        <a:rPr lang="en-US" sz="2000" i="1" dirty="0">
                          <a:effectLst/>
                          <a:latin typeface="Times New Roman" panose="02020603050405020304" pitchFamily="18" charset="0"/>
                          <a:cs typeface="Times New Roman" panose="02020603050405020304" pitchFamily="18" charset="0"/>
                        </a:rPr>
                        <a:t>Chlamydia trachomatis</a:t>
                      </a:r>
                      <a:r>
                        <a:rPr lang="en-US" sz="2000" dirty="0">
                          <a:effectLst/>
                          <a:latin typeface="Times New Roman" panose="02020603050405020304" pitchFamily="18" charset="0"/>
                          <a:cs typeface="Times New Roman" panose="02020603050405020304" pitchFamily="18" charset="0"/>
                        </a:rPr>
                        <a:t> or </a:t>
                      </a:r>
                      <a:r>
                        <a:rPr lang="en-US" sz="2000" i="1" dirty="0">
                          <a:effectLst/>
                          <a:latin typeface="Times New Roman" panose="02020603050405020304" pitchFamily="18" charset="0"/>
                          <a:cs typeface="Times New Roman" panose="02020603050405020304" pitchFamily="18" charset="0"/>
                        </a:rPr>
                        <a:t>Chlamydia </a:t>
                      </a:r>
                      <a:r>
                        <a:rPr lang="en-US" sz="2000" i="1" dirty="0" err="1">
                          <a:effectLst/>
                          <a:latin typeface="Times New Roman" panose="02020603050405020304" pitchFamily="18" charset="0"/>
                          <a:cs typeface="Times New Roman" panose="02020603050405020304" pitchFamily="18" charset="0"/>
                        </a:rPr>
                        <a:t>pneumoniae</a:t>
                      </a:r>
                      <a:endParaRPr lang="en-US" sz="2000" dirty="0">
                        <a:effectLst/>
                        <a:latin typeface="Times New Roman" panose="02020603050405020304" pitchFamily="18" charset="0"/>
                        <a:cs typeface="Times New Roman" panose="02020603050405020304" pitchFamily="18" charset="0"/>
                      </a:endParaRP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latin typeface="Times New Roman" panose="02020603050405020304" pitchFamily="18" charset="0"/>
                          <a:cs typeface="Times New Roman" panose="02020603050405020304" pitchFamily="18" charset="0"/>
                        </a:rPr>
                        <a:t>Preferred:</a:t>
                      </a:r>
                      <a:r>
                        <a:rPr lang="en-US" sz="1200" dirty="0">
                          <a:effectLst/>
                          <a:latin typeface="Times New Roman" panose="02020603050405020304" pitchFamily="18" charset="0"/>
                          <a:cs typeface="Times New Roman" panose="02020603050405020304" pitchFamily="18" charset="0"/>
                        </a:rPr>
                        <a:t> Azithromycin (10 mg/kg on days 1 and 2 of therapy; transition to oral therapy if possible)</a:t>
                      </a:r>
                    </a:p>
                    <a:p>
                      <a:pPr fontAlgn="t"/>
                      <a:r>
                        <a:rPr lang="en-US" sz="1200" b="1" dirty="0">
                          <a:effectLst/>
                          <a:latin typeface="Times New Roman" panose="02020603050405020304" pitchFamily="18" charset="0"/>
                          <a:cs typeface="Times New Roman" panose="02020603050405020304" pitchFamily="18" charset="0"/>
                        </a:rPr>
                        <a:t>Alternatives:</a:t>
                      </a:r>
                      <a:r>
                        <a:rPr lang="en-US" sz="1200" dirty="0">
                          <a:effectLst/>
                          <a:latin typeface="Times New Roman" panose="02020603050405020304" pitchFamily="18" charset="0"/>
                          <a:cs typeface="Times New Roman" panose="02020603050405020304" pitchFamily="18" charset="0"/>
                        </a:rPr>
                        <a:t> Erythromycin </a:t>
                      </a:r>
                      <a:r>
                        <a:rPr lang="en-US" sz="1200" dirty="0" err="1">
                          <a:effectLst/>
                          <a:latin typeface="Times New Roman" panose="02020603050405020304" pitchFamily="18" charset="0"/>
                          <a:cs typeface="Times New Roman" panose="02020603050405020304" pitchFamily="18" charset="0"/>
                        </a:rPr>
                        <a:t>lactobionate</a:t>
                      </a:r>
                      <a:r>
                        <a:rPr lang="en-US" sz="1200" dirty="0">
                          <a:effectLst/>
                          <a:latin typeface="Times New Roman" panose="02020603050405020304" pitchFamily="18" charset="0"/>
                          <a:cs typeface="Times New Roman" panose="02020603050405020304" pitchFamily="18" charset="0"/>
                        </a:rPr>
                        <a:t> (20 mg/kg/day every 6 hours) or levofloxacin (16 to 20 mg/kg/day in two doses for children 6 months to 5 years old and 8 to 10 mg/kg/day once daily for children 5 to 16 years old; maximum daily dose 750 mg)</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latin typeface="Times New Roman" panose="02020603050405020304" pitchFamily="18" charset="0"/>
                          <a:cs typeface="Times New Roman" panose="02020603050405020304" pitchFamily="18" charset="0"/>
                        </a:rPr>
                        <a:t>Preferred:</a:t>
                      </a:r>
                      <a:r>
                        <a:rPr lang="en-US" sz="1200" dirty="0">
                          <a:effectLst/>
                          <a:latin typeface="Times New Roman" panose="02020603050405020304" pitchFamily="18" charset="0"/>
                          <a:cs typeface="Times New Roman" panose="02020603050405020304" pitchFamily="18" charset="0"/>
                        </a:rPr>
                        <a:t> Azithromycin (10 mg/kg on day 1, followed by 5 mg/kg/day once daily days 2 to 5)</a:t>
                      </a:r>
                    </a:p>
                    <a:p>
                      <a:pPr fontAlgn="t"/>
                      <a:r>
                        <a:rPr lang="en-US" sz="1200" b="1" dirty="0">
                          <a:effectLst/>
                          <a:latin typeface="Times New Roman" panose="02020603050405020304" pitchFamily="18" charset="0"/>
                          <a:cs typeface="Times New Roman" panose="02020603050405020304" pitchFamily="18" charset="0"/>
                        </a:rPr>
                        <a:t>Alternatives:</a:t>
                      </a:r>
                      <a:r>
                        <a:rPr lang="en-US" sz="1200" dirty="0">
                          <a:effectLst/>
                          <a:latin typeface="Times New Roman" panose="02020603050405020304" pitchFamily="18" charset="0"/>
                          <a:cs typeface="Times New Roman" panose="02020603050405020304" pitchFamily="18" charset="0"/>
                        </a:rPr>
                        <a:t> Clarithromycin (15 mg/kg/day in two doses) or erythromycin (40 mg/kg/day in four doses); for children &gt;7 years old, doxycycline (2 to 4 mg/kg/day in two doses); for adolescents with skeletal maturity, levofloxacin (500 mg once daily) or </a:t>
                      </a:r>
                      <a:r>
                        <a:rPr lang="en-US" sz="1200" dirty="0" err="1">
                          <a:effectLst/>
                          <a:latin typeface="Times New Roman" panose="02020603050405020304" pitchFamily="18" charset="0"/>
                          <a:cs typeface="Times New Roman" panose="02020603050405020304" pitchFamily="18" charset="0"/>
                        </a:rPr>
                        <a:t>moxifloxacin</a:t>
                      </a:r>
                      <a:r>
                        <a:rPr lang="en-US" sz="1200" dirty="0">
                          <a:effectLst/>
                          <a:latin typeface="Times New Roman" panose="02020603050405020304" pitchFamily="18" charset="0"/>
                          <a:cs typeface="Times New Roman" panose="02020603050405020304" pitchFamily="18" charset="0"/>
                        </a:rPr>
                        <a:t> (400 mg once daily)</a:t>
                      </a:r>
                    </a:p>
                  </a:txBody>
                  <a:tcPr marL="30291" marR="30291" marT="15145" marB="15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62975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800" dirty="0" smtClean="0">
                <a:effectLst/>
                <a:latin typeface="Corbel" panose="020B0503020204020204" pitchFamily="34" charset="0"/>
              </a:rPr>
              <a:t>Treatments in LTC/Rehab</a:t>
            </a:r>
            <a:endParaRPr lang="en-US" sz="2800" dirty="0">
              <a:latin typeface="Corbel" panose="020B0503020204020204" pitchFamily="34" charset="0"/>
            </a:endParaRPr>
          </a:p>
        </p:txBody>
      </p:sp>
      <p:sp>
        <p:nvSpPr>
          <p:cNvPr id="3" name="Content Placeholder 2"/>
          <p:cNvSpPr>
            <a:spLocks noGrp="1"/>
          </p:cNvSpPr>
          <p:nvPr>
            <p:ph idx="1"/>
          </p:nvPr>
        </p:nvSpPr>
        <p:spPr/>
        <p:txBody>
          <a:bodyPr/>
          <a:lstStyle/>
          <a:p>
            <a:r>
              <a:rPr lang="en-US" dirty="0" smtClean="0"/>
              <a:t>Prevention requires immunizations including </a:t>
            </a:r>
            <a:r>
              <a:rPr lang="en-US" dirty="0" err="1" smtClean="0"/>
              <a:t>Pneumovax</a:t>
            </a:r>
            <a:r>
              <a:rPr lang="en-US" dirty="0" smtClean="0"/>
              <a:t> and yearly Influenza vaccinations including staff and visitors</a:t>
            </a:r>
          </a:p>
          <a:p>
            <a:r>
              <a:rPr lang="en-US" dirty="0" smtClean="0"/>
              <a:t>Consider restricting visitors during influenza season </a:t>
            </a:r>
          </a:p>
          <a:p>
            <a:r>
              <a:rPr lang="en-US" dirty="0" smtClean="0"/>
              <a:t>Residents should be treated as Immunocompromised patients with a lower threshold to evaluate for infections</a:t>
            </a:r>
          </a:p>
          <a:p>
            <a:r>
              <a:rPr lang="en-US" dirty="0" smtClean="0"/>
              <a:t>Maintaining Hand washing compliance is imperative  </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9563100" y="4390502"/>
            <a:ext cx="2324100" cy="1851012"/>
          </a:xfrm>
          <a:prstGeom prst="rect">
            <a:avLst/>
          </a:prstGeom>
        </p:spPr>
      </p:pic>
    </p:spTree>
    <p:extLst>
      <p:ext uri="{BB962C8B-B14F-4D97-AF65-F5344CB8AC3E}">
        <p14:creationId xmlns:p14="http://schemas.microsoft.com/office/powerpoint/2010/main" val="3976108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800" dirty="0" smtClean="0">
                <a:effectLst/>
                <a:latin typeface="Corbel" panose="020B0503020204020204" pitchFamily="34" charset="0"/>
              </a:rPr>
              <a:t>Treatments in ED</a:t>
            </a:r>
            <a:endParaRPr lang="en-US" sz="2800" dirty="0">
              <a:latin typeface="Corbel" panose="020B0503020204020204" pitchFamily="34" charset="0"/>
            </a:endParaRPr>
          </a:p>
        </p:txBody>
      </p:sp>
      <p:sp>
        <p:nvSpPr>
          <p:cNvPr id="3" name="Content Placeholder 2"/>
          <p:cNvSpPr>
            <a:spLocks noGrp="1"/>
          </p:cNvSpPr>
          <p:nvPr>
            <p:ph idx="1"/>
          </p:nvPr>
        </p:nvSpPr>
        <p:spPr>
          <a:xfrm>
            <a:off x="838200" y="1690688"/>
            <a:ext cx="10515600" cy="4918434"/>
          </a:xfrm>
        </p:spPr>
        <p:txBody>
          <a:bodyPr/>
          <a:lstStyle/>
          <a:p>
            <a:r>
              <a:rPr lang="en-US" dirty="0" smtClean="0"/>
              <a:t>Evaluation includes:</a:t>
            </a:r>
          </a:p>
          <a:p>
            <a:pPr lvl="1"/>
            <a:r>
              <a:rPr lang="en-US" dirty="0" smtClean="0"/>
              <a:t>Complete History “If you listen to patients, they will tell you what’s wrong with them”</a:t>
            </a:r>
          </a:p>
          <a:p>
            <a:pPr lvl="2"/>
            <a:r>
              <a:rPr lang="en-US" dirty="0" smtClean="0"/>
              <a:t>Focus on travel, Immunization history, living conditions, risk factors for atypical pneumonia, Don’t forget about TB</a:t>
            </a:r>
          </a:p>
          <a:p>
            <a:pPr lvl="1"/>
            <a:r>
              <a:rPr lang="en-US" dirty="0" smtClean="0"/>
              <a:t>CBC, CXR, Oxygen Saturation, comorbidities(Chronic lung disease, CHF, Stroke, Diabetes, Malnutrition, Immunocompromised, Smoking and alcohol abuse)</a:t>
            </a:r>
          </a:p>
          <a:p>
            <a:pPr lvl="2"/>
            <a:r>
              <a:rPr lang="en-US" dirty="0" smtClean="0"/>
              <a:t>Must rule out sepsis, get a lactate level!</a:t>
            </a:r>
          </a:p>
          <a:p>
            <a:pPr lvl="2"/>
            <a:r>
              <a:rPr lang="en-US" dirty="0" smtClean="0"/>
              <a:t>CXR may be initially negative</a:t>
            </a:r>
          </a:p>
          <a:p>
            <a:pPr lvl="1"/>
            <a:r>
              <a:rPr lang="en-US" dirty="0" smtClean="0"/>
              <a:t>Decision to admit or treat as outpatient</a:t>
            </a:r>
          </a:p>
          <a:p>
            <a:pPr lvl="2"/>
            <a:r>
              <a:rPr lang="en-US" dirty="0" smtClean="0"/>
              <a:t>PSI or CURB-65 can help guide inpatient vs outpatient </a:t>
            </a:r>
            <a:r>
              <a:rPr lang="en-US" dirty="0" err="1" smtClean="0"/>
              <a:t>Tx</a:t>
            </a:r>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9563100" y="4390502"/>
            <a:ext cx="2324100" cy="1851012"/>
          </a:xfrm>
          <a:prstGeom prst="rect">
            <a:avLst/>
          </a:prstGeom>
        </p:spPr>
      </p:pic>
    </p:spTree>
    <p:extLst>
      <p:ext uri="{BB962C8B-B14F-4D97-AF65-F5344CB8AC3E}">
        <p14:creationId xmlns:p14="http://schemas.microsoft.com/office/powerpoint/2010/main" val="4149864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rot="10800000" flipV="1">
            <a:off x="0" y="-89536"/>
            <a:ext cx="1184433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orbel" panose="020B0503020204020204" pitchFamily="34" charset="0"/>
              </a:rPr>
              <a:t>Community-acquired pneumonia: </a:t>
            </a:r>
            <a:r>
              <a:rPr kumimoji="0" lang="en-US" altLang="en-US" sz="2800" b="0" i="0" u="none" strike="noStrike" cap="none" normalizeH="0" baseline="0" dirty="0" smtClean="0">
                <a:ln>
                  <a:noFill/>
                </a:ln>
                <a:solidFill>
                  <a:schemeClr val="tx1"/>
                </a:solidFill>
                <a:effectLst/>
                <a:latin typeface="Corbel" panose="020B0503020204020204" pitchFamily="34" charset="0"/>
              </a:rPr>
              <a:t/>
            </a:r>
            <a:br>
              <a:rPr kumimoji="0" lang="en-US" altLang="en-US" sz="2800" b="0" i="0" u="none" strike="noStrike" cap="none" normalizeH="0" baseline="0" dirty="0" smtClean="0">
                <a:ln>
                  <a:noFill/>
                </a:ln>
                <a:solidFill>
                  <a:schemeClr val="tx1"/>
                </a:solidFill>
                <a:effectLst/>
                <a:latin typeface="Corbel" panose="020B0503020204020204" pitchFamily="34" charset="0"/>
              </a:rPr>
            </a:br>
            <a:r>
              <a:rPr kumimoji="0" lang="en-US" altLang="en-US" sz="2800" b="0" i="0" u="none" strike="noStrike" cap="none" normalizeH="0" baseline="0" dirty="0" smtClean="0">
                <a:ln>
                  <a:noFill/>
                </a:ln>
                <a:solidFill>
                  <a:schemeClr val="tx1"/>
                </a:solidFill>
                <a:effectLst/>
                <a:latin typeface="Corbel" panose="020B0503020204020204" pitchFamily="34" charset="0"/>
              </a:rPr>
              <a:t>Empiric </a:t>
            </a:r>
            <a:r>
              <a:rPr kumimoji="0" lang="en-US" altLang="en-US" sz="2800" b="0" i="0" u="none" strike="noStrike" cap="none" normalizeH="0" baseline="0" dirty="0">
                <a:ln>
                  <a:noFill/>
                </a:ln>
                <a:solidFill>
                  <a:schemeClr val="tx1"/>
                </a:solidFill>
                <a:effectLst/>
                <a:latin typeface="Corbel" panose="020B0503020204020204" pitchFamily="34" charset="0"/>
              </a:rPr>
              <a:t>outpatient antibiotic selection in adults*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orbel" panose="020B0503020204020204" pitchFamily="34" charset="0"/>
              </a:rPr>
              <a:t>  </a:t>
            </a:r>
          </a:p>
        </p:txBody>
      </p:sp>
      <p:pic>
        <p:nvPicPr>
          <p:cNvPr id="3074" name="Picture 2" descr="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62" y="849687"/>
            <a:ext cx="11033637" cy="59654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563100" y="4390502"/>
            <a:ext cx="2324100" cy="1851012"/>
          </a:xfrm>
          <a:prstGeom prst="rect">
            <a:avLst/>
          </a:prstGeom>
        </p:spPr>
      </p:pic>
    </p:spTree>
    <p:extLst>
      <p:ext uri="{BB962C8B-B14F-4D97-AF65-F5344CB8AC3E}">
        <p14:creationId xmlns:p14="http://schemas.microsoft.com/office/powerpoint/2010/main" val="2018946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6000" kern="1200" dirty="0" smtClean="0">
                <a:solidFill>
                  <a:schemeClr val="tx1"/>
                </a:solidFill>
                <a:effectLst/>
                <a:latin typeface="+mj-lt"/>
                <a:ea typeface="+mj-ea"/>
                <a:cs typeface="+mj-cs"/>
              </a:rPr>
              <a:t>Preventing Antibiotic Resistance</a:t>
            </a:r>
            <a:endParaRPr lang="en-US" dirty="0"/>
          </a:p>
        </p:txBody>
      </p:sp>
      <p:sp>
        <p:nvSpPr>
          <p:cNvPr id="3" name="Content Placeholder 2"/>
          <p:cNvSpPr>
            <a:spLocks noGrp="1"/>
          </p:cNvSpPr>
          <p:nvPr>
            <p:ph idx="1"/>
          </p:nvPr>
        </p:nvSpPr>
        <p:spPr>
          <a:xfrm>
            <a:off x="838200" y="1825625"/>
            <a:ext cx="11034713" cy="2117725"/>
          </a:xfrm>
        </p:spPr>
        <p:txBody>
          <a:bodyPr>
            <a:noAutofit/>
          </a:bodyPr>
          <a:lstStyle/>
          <a:p>
            <a:pPr marL="914400" lvl="0" indent="-514350">
              <a:buFont typeface="Wingdings" panose="05000000000000000000" pitchFamily="2" charset="2"/>
              <a:buChar char="ü"/>
            </a:pPr>
            <a:r>
              <a:rPr lang="en-US" sz="4000" dirty="0" smtClean="0">
                <a:effectLst/>
                <a:latin typeface="Corbel" panose="020B0503020204020204" pitchFamily="34" charset="0"/>
              </a:rPr>
              <a:t>Right Patient</a:t>
            </a:r>
          </a:p>
          <a:p>
            <a:pPr marL="914400" lvl="0" indent="-514350">
              <a:buFont typeface="Wingdings" panose="05000000000000000000" pitchFamily="2" charset="2"/>
              <a:buChar char="ü"/>
            </a:pPr>
            <a:r>
              <a:rPr lang="en-US" sz="4000" dirty="0" smtClean="0">
                <a:effectLst/>
                <a:latin typeface="Corbel" panose="020B0503020204020204" pitchFamily="34" charset="0"/>
              </a:rPr>
              <a:t>Right Antibiotic</a:t>
            </a:r>
          </a:p>
          <a:p>
            <a:pPr marL="914400" lvl="0" indent="-514350">
              <a:buFont typeface="Wingdings" panose="05000000000000000000" pitchFamily="2" charset="2"/>
              <a:buChar char="ü"/>
            </a:pPr>
            <a:r>
              <a:rPr lang="en-US" sz="4000" dirty="0" smtClean="0">
                <a:effectLst/>
                <a:latin typeface="Corbel" panose="020B0503020204020204" pitchFamily="34" charset="0"/>
              </a:rPr>
              <a:t>Right Time</a:t>
            </a:r>
          </a:p>
          <a:p>
            <a:pPr marL="914400" lvl="0" indent="-514350">
              <a:buFont typeface="Wingdings" panose="05000000000000000000" pitchFamily="2" charset="2"/>
              <a:buChar char="ü"/>
            </a:pPr>
            <a:r>
              <a:rPr lang="en-US" sz="4000" dirty="0" smtClean="0">
                <a:effectLst/>
                <a:latin typeface="Corbel" panose="020B0503020204020204" pitchFamily="34" charset="0"/>
              </a:rPr>
              <a:t>Right Treatment</a:t>
            </a:r>
          </a:p>
          <a:p>
            <a:pPr marL="914400" lvl="0" indent="-514350">
              <a:buFont typeface="Wingdings" panose="05000000000000000000" pitchFamily="2" charset="2"/>
              <a:buChar char="ü"/>
            </a:pPr>
            <a:endParaRPr lang="en-US" sz="4000" dirty="0">
              <a:latin typeface="Corbel" panose="020B0503020204020204" pitchFamily="34" charset="0"/>
            </a:endParaRPr>
          </a:p>
          <a:p>
            <a:pPr marL="914400" lvl="0" indent="-514350">
              <a:buFont typeface="Wingdings" panose="05000000000000000000" pitchFamily="2" charset="2"/>
              <a:buChar char="ü"/>
            </a:pPr>
            <a:r>
              <a:rPr lang="en-US" sz="4000" dirty="0" smtClean="0">
                <a:effectLst/>
                <a:latin typeface="Corbel" panose="020B0503020204020204" pitchFamily="34" charset="0"/>
              </a:rPr>
              <a:t>RIGHT PEOPLE FOCUSED ON THE PREVENTION!!</a:t>
            </a:r>
          </a:p>
          <a:p>
            <a:endParaRPr lang="en-US" sz="4000" dirty="0">
              <a:latin typeface="Corbel" panose="020B0503020204020204" pitchFamily="34" charset="0"/>
            </a:endParaRPr>
          </a:p>
        </p:txBody>
      </p:sp>
    </p:spTree>
    <p:extLst>
      <p:ext uri="{BB962C8B-B14F-4D97-AF65-F5344CB8AC3E}">
        <p14:creationId xmlns:p14="http://schemas.microsoft.com/office/powerpoint/2010/main" val="4137074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99864" y="2233612"/>
            <a:ext cx="4441899" cy="4424880"/>
          </a:xfrm>
          <a:prstGeom prst="rect">
            <a:avLst/>
          </a:prstGeom>
        </p:spPr>
      </p:pic>
      <p:sp>
        <p:nvSpPr>
          <p:cNvPr id="2" name="Title 1"/>
          <p:cNvSpPr>
            <a:spLocks noGrp="1"/>
          </p:cNvSpPr>
          <p:nvPr>
            <p:ph type="title"/>
          </p:nvPr>
        </p:nvSpPr>
        <p:spPr/>
        <p:txBody>
          <a:bodyPr/>
          <a:lstStyle/>
          <a:p>
            <a:r>
              <a:rPr lang="en-US" dirty="0" smtClean="0"/>
              <a:t>Nevada Antimicrobial Stewardship</a:t>
            </a:r>
            <a:endParaRPr lang="en-US" dirty="0"/>
          </a:p>
        </p:txBody>
      </p:sp>
      <p:sp>
        <p:nvSpPr>
          <p:cNvPr id="3" name="Content Placeholder 2"/>
          <p:cNvSpPr>
            <a:spLocks noGrp="1"/>
          </p:cNvSpPr>
          <p:nvPr>
            <p:ph idx="1"/>
          </p:nvPr>
        </p:nvSpPr>
        <p:spPr>
          <a:xfrm>
            <a:off x="528638" y="1825624"/>
            <a:ext cx="6629400" cy="5032375"/>
          </a:xfrm>
        </p:spPr>
        <p:txBody>
          <a:bodyPr>
            <a:normAutofit fontScale="92500" lnSpcReduction="10000"/>
          </a:bodyPr>
          <a:lstStyle/>
          <a:p>
            <a:pPr marL="0" lvl="0" indent="0">
              <a:buNone/>
            </a:pPr>
            <a:r>
              <a:rPr lang="en-US" dirty="0">
                <a:latin typeface="Corbel" panose="020B0503020204020204" pitchFamily="34" charset="0"/>
              </a:rPr>
              <a:t>Where does the State Stand?</a:t>
            </a:r>
          </a:p>
          <a:p>
            <a:pPr marL="914400" indent="-857250"/>
            <a:r>
              <a:rPr lang="en-US" dirty="0" smtClean="0">
                <a:latin typeface="Corbel" panose="020B0503020204020204" pitchFamily="34" charset="0"/>
              </a:rPr>
              <a:t>We </a:t>
            </a:r>
            <a:r>
              <a:rPr lang="en-US" dirty="0">
                <a:latin typeface="Corbel" panose="020B0503020204020204" pitchFamily="34" charset="0"/>
              </a:rPr>
              <a:t>are going to find </a:t>
            </a:r>
            <a:r>
              <a:rPr lang="en-US" dirty="0" smtClean="0">
                <a:latin typeface="Corbel" panose="020B0503020204020204" pitchFamily="34" charset="0"/>
              </a:rPr>
              <a:t>out…</a:t>
            </a:r>
          </a:p>
          <a:p>
            <a:pPr marL="914400" indent="-857250"/>
            <a:r>
              <a:rPr lang="en-US" dirty="0" smtClean="0">
                <a:latin typeface="Corbel" panose="020B0503020204020204" pitchFamily="34" charset="0"/>
              </a:rPr>
              <a:t>Survey being sent soon to create a statewide dashboard of ASP status in all healthcare areas including acute, long term and outpatient. </a:t>
            </a:r>
          </a:p>
          <a:p>
            <a:pPr marL="914400" indent="-857250"/>
            <a:r>
              <a:rPr lang="en-US" dirty="0" smtClean="0">
                <a:latin typeface="Corbel" panose="020B0503020204020204" pitchFamily="34" charset="0"/>
              </a:rPr>
              <a:t>Starting with Acute…goal to have out by June 1</a:t>
            </a:r>
            <a:r>
              <a:rPr lang="en-US" baseline="30000" dirty="0" smtClean="0">
                <a:latin typeface="Corbel" panose="020B0503020204020204" pitchFamily="34" charset="0"/>
              </a:rPr>
              <a:t>st</a:t>
            </a:r>
            <a:r>
              <a:rPr lang="en-US" dirty="0" smtClean="0">
                <a:latin typeface="Corbel" panose="020B0503020204020204" pitchFamily="34" charset="0"/>
              </a:rPr>
              <a:t> </a:t>
            </a:r>
          </a:p>
          <a:p>
            <a:pPr marL="914400" indent="-857250"/>
            <a:r>
              <a:rPr lang="en-US" dirty="0" smtClean="0">
                <a:latin typeface="Corbel" panose="020B0503020204020204" pitchFamily="34" charset="0"/>
              </a:rPr>
              <a:t>3 of the 4 goals are being touched today- Working with diverse community members to better align prescribing, planning and implementing antibiotics for the Nevadan communities!</a:t>
            </a:r>
          </a:p>
        </p:txBody>
      </p:sp>
      <p:pic>
        <p:nvPicPr>
          <p:cNvPr id="4" name="Picture 3"/>
          <p:cNvPicPr>
            <a:picLocks noChangeAspect="1"/>
          </p:cNvPicPr>
          <p:nvPr/>
        </p:nvPicPr>
        <p:blipFill>
          <a:blip r:embed="rId4"/>
          <a:stretch>
            <a:fillRect/>
          </a:stretch>
        </p:blipFill>
        <p:spPr>
          <a:xfrm>
            <a:off x="7443787" y="2233612"/>
            <a:ext cx="4162425" cy="962025"/>
          </a:xfrm>
          <a:prstGeom prst="rect">
            <a:avLst/>
          </a:prstGeom>
        </p:spPr>
      </p:pic>
      <p:sp>
        <p:nvSpPr>
          <p:cNvPr id="5" name="TextBox 4"/>
          <p:cNvSpPr txBox="1"/>
          <p:nvPr/>
        </p:nvSpPr>
        <p:spPr>
          <a:xfrm>
            <a:off x="8596312" y="3234292"/>
            <a:ext cx="2449004" cy="369332"/>
          </a:xfrm>
          <a:prstGeom prst="rect">
            <a:avLst/>
          </a:prstGeom>
          <a:noFill/>
        </p:spPr>
        <p:txBody>
          <a:bodyPr wrap="none" rtlCol="0">
            <a:spAutoFit/>
          </a:bodyPr>
          <a:lstStyle/>
          <a:p>
            <a:r>
              <a:rPr lang="en-US" dirty="0">
                <a:hlinkClick r:id="rId5"/>
              </a:rPr>
              <a:t>https://www.nvasp.net/</a:t>
            </a:r>
            <a:endParaRPr lang="en-US" dirty="0"/>
          </a:p>
        </p:txBody>
      </p:sp>
    </p:spTree>
    <p:extLst>
      <p:ext uri="{BB962C8B-B14F-4D97-AF65-F5344CB8AC3E}">
        <p14:creationId xmlns:p14="http://schemas.microsoft.com/office/powerpoint/2010/main" val="3541622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87" y="262099"/>
            <a:ext cx="10515600" cy="1325563"/>
          </a:xfrm>
        </p:spPr>
        <p:txBody>
          <a:bodyPr>
            <a:normAutofit/>
          </a:bodyPr>
          <a:lstStyle/>
          <a:p>
            <a:pPr algn="ctr"/>
            <a:r>
              <a:rPr lang="en-US" kern="1200" dirty="0" smtClean="0">
                <a:solidFill>
                  <a:schemeClr val="tx1"/>
                </a:solidFill>
                <a:effectLst/>
              </a:rPr>
              <a:t>What about Nevada???</a:t>
            </a:r>
            <a:endParaRPr lang="en-US" dirty="0"/>
          </a:p>
        </p:txBody>
      </p:sp>
      <p:sp>
        <p:nvSpPr>
          <p:cNvPr id="3" name="Content Placeholder 2"/>
          <p:cNvSpPr>
            <a:spLocks noGrp="1"/>
          </p:cNvSpPr>
          <p:nvPr>
            <p:ph idx="1"/>
          </p:nvPr>
        </p:nvSpPr>
        <p:spPr>
          <a:xfrm>
            <a:off x="838200" y="1485900"/>
            <a:ext cx="10515600" cy="4691063"/>
          </a:xfrm>
        </p:spPr>
        <p:txBody>
          <a:bodyPr/>
          <a:lstStyle/>
          <a:p>
            <a:r>
              <a:rPr lang="en-US" dirty="0" smtClean="0"/>
              <a:t>All Site State Specific Changes in Standardized Infection Ratios (SIR) for VAE and Standardized Utilization Ratios (SUR) between 2016 and 2017:</a:t>
            </a:r>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13667433"/>
              </p:ext>
            </p:extLst>
          </p:nvPr>
        </p:nvGraphicFramePr>
        <p:xfrm>
          <a:off x="2600327" y="3101492"/>
          <a:ext cx="7494949" cy="3388840"/>
        </p:xfrm>
        <a:graphic>
          <a:graphicData uri="http://schemas.openxmlformats.org/drawingml/2006/table">
            <a:tbl>
              <a:tblPr>
                <a:tableStyleId>{5C22544A-7EE6-4342-B048-85BDC9FD1C3A}</a:tableStyleId>
              </a:tblPr>
              <a:tblGrid>
                <a:gridCol w="1943098">
                  <a:extLst>
                    <a:ext uri="{9D8B030D-6E8A-4147-A177-3AD203B41FA5}">
                      <a16:colId xmlns:a16="http://schemas.microsoft.com/office/drawing/2014/main" val="2894514344"/>
                    </a:ext>
                  </a:extLst>
                </a:gridCol>
                <a:gridCol w="2426427">
                  <a:extLst>
                    <a:ext uri="{9D8B030D-6E8A-4147-A177-3AD203B41FA5}">
                      <a16:colId xmlns:a16="http://schemas.microsoft.com/office/drawing/2014/main" val="246532254"/>
                    </a:ext>
                  </a:extLst>
                </a:gridCol>
                <a:gridCol w="3125424">
                  <a:extLst>
                    <a:ext uri="{9D8B030D-6E8A-4147-A177-3AD203B41FA5}">
                      <a16:colId xmlns:a16="http://schemas.microsoft.com/office/drawing/2014/main" val="3388259643"/>
                    </a:ext>
                  </a:extLst>
                </a:gridCol>
              </a:tblGrid>
              <a:tr h="751520">
                <a:tc>
                  <a:txBody>
                    <a:bodyPr/>
                    <a:lstStyle/>
                    <a:p>
                      <a:pPr algn="l" fontAlgn="b"/>
                      <a:r>
                        <a:rPr lang="en-US" sz="2800" u="none" strike="noStrike" dirty="0" smtClean="0">
                          <a:effectLst/>
                        </a:rPr>
                        <a:t>State</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a:t>
                      </a:r>
                      <a:r>
                        <a:rPr lang="en-US" sz="2800" u="none" strike="noStrike" dirty="0" smtClean="0">
                          <a:effectLst/>
                        </a:rPr>
                        <a:t>Increase SIR</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smtClean="0">
                          <a:solidFill>
                            <a:srgbClr val="000000"/>
                          </a:solidFill>
                          <a:effectLst/>
                          <a:latin typeface="Calibri" panose="020F0502020204030204" pitchFamily="34" charset="0"/>
                        </a:rPr>
                        <a:t>Change</a:t>
                      </a:r>
                      <a:r>
                        <a:rPr lang="en-US" sz="2800" b="0" i="0" u="none" strike="noStrike" baseline="0" dirty="0" smtClean="0">
                          <a:solidFill>
                            <a:srgbClr val="000000"/>
                          </a:solidFill>
                          <a:effectLst/>
                          <a:latin typeface="Calibri" panose="020F0502020204030204" pitchFamily="34" charset="0"/>
                        </a:rPr>
                        <a:t> in SUR</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5539590"/>
                  </a:ext>
                </a:extLst>
              </a:tr>
              <a:tr h="414330">
                <a:tc>
                  <a:txBody>
                    <a:bodyPr/>
                    <a:lstStyle/>
                    <a:p>
                      <a:pPr algn="l" fontAlgn="b"/>
                      <a:r>
                        <a:rPr lang="en-US" sz="2800" u="none" strike="noStrike">
                          <a:effectLst/>
                        </a:rPr>
                        <a:t>Arkansas</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63%</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smtClean="0">
                          <a:solidFill>
                            <a:srgbClr val="000000"/>
                          </a:solidFill>
                          <a:effectLst/>
                          <a:latin typeface="Calibri" panose="020F0502020204030204" pitchFamily="34" charset="0"/>
                        </a:rPr>
                        <a:t>No Change</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8519174"/>
                  </a:ext>
                </a:extLst>
              </a:tr>
              <a:tr h="424997">
                <a:tc>
                  <a:txBody>
                    <a:bodyPr/>
                    <a:lstStyle/>
                    <a:p>
                      <a:pPr algn="l" fontAlgn="b"/>
                      <a:r>
                        <a:rPr lang="en-US" sz="2800" u="none" strike="noStrike">
                          <a:effectLst/>
                        </a:rPr>
                        <a:t>Louisiana</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46%</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smtClean="0">
                          <a:solidFill>
                            <a:srgbClr val="000000"/>
                          </a:solidFill>
                          <a:effectLst/>
                          <a:latin typeface="Calibri" panose="020F0502020204030204" pitchFamily="34" charset="0"/>
                        </a:rPr>
                        <a:t>Decrease</a:t>
                      </a:r>
                      <a:r>
                        <a:rPr lang="en-US" sz="2800" b="0" i="0" u="none" strike="noStrike" baseline="0" dirty="0" smtClean="0">
                          <a:solidFill>
                            <a:srgbClr val="000000"/>
                          </a:solidFill>
                          <a:effectLst/>
                          <a:latin typeface="Calibri" panose="020F0502020204030204" pitchFamily="34" charset="0"/>
                        </a:rPr>
                        <a:t> by 9%</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9439883"/>
                  </a:ext>
                </a:extLst>
              </a:tr>
              <a:tr h="414330">
                <a:tc>
                  <a:txBody>
                    <a:bodyPr/>
                    <a:lstStyle/>
                    <a:p>
                      <a:pPr algn="l" fontAlgn="b"/>
                      <a:r>
                        <a:rPr lang="en-US" sz="2800" u="none" strike="noStrike" dirty="0">
                          <a:solidFill>
                            <a:srgbClr val="FF0000"/>
                          </a:solidFill>
                          <a:effectLst/>
                        </a:rPr>
                        <a:t>Nevada</a:t>
                      </a:r>
                      <a:endParaRPr lang="en-US" sz="2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solidFill>
                            <a:srgbClr val="FF0000"/>
                          </a:solidFill>
                          <a:effectLst/>
                        </a:rPr>
                        <a:t>30%</a:t>
                      </a:r>
                      <a:endParaRPr lang="en-US" sz="2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smtClean="0">
                          <a:solidFill>
                            <a:srgbClr val="FF0000"/>
                          </a:solidFill>
                          <a:effectLst/>
                          <a:latin typeface="Calibri" panose="020F0502020204030204" pitchFamily="34" charset="0"/>
                        </a:rPr>
                        <a:t>No Change</a:t>
                      </a:r>
                      <a:endParaRPr lang="en-US" sz="28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659581"/>
                  </a:ext>
                </a:extLst>
              </a:tr>
              <a:tr h="414330">
                <a:tc>
                  <a:txBody>
                    <a:bodyPr/>
                    <a:lstStyle/>
                    <a:p>
                      <a:pPr algn="l" fontAlgn="b"/>
                      <a:r>
                        <a:rPr lang="en-US" sz="2800" u="none" strike="noStrike">
                          <a:effectLst/>
                        </a:rPr>
                        <a:t>Missouri</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24%</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smtClean="0">
                          <a:solidFill>
                            <a:srgbClr val="000000"/>
                          </a:solidFill>
                          <a:effectLst/>
                          <a:latin typeface="Calibri" panose="020F0502020204030204" pitchFamily="34" charset="0"/>
                        </a:rPr>
                        <a:t>No Change</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2272782"/>
                  </a:ext>
                </a:extLst>
              </a:tr>
              <a:tr h="414330">
                <a:tc>
                  <a:txBody>
                    <a:bodyPr/>
                    <a:lstStyle/>
                    <a:p>
                      <a:pPr algn="l" fontAlgn="b"/>
                      <a:r>
                        <a:rPr lang="en-US" sz="2800" u="none" strike="noStrike" dirty="0">
                          <a:effectLst/>
                        </a:rPr>
                        <a:t>New Jersey</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17%</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smtClean="0">
                          <a:solidFill>
                            <a:srgbClr val="000000"/>
                          </a:solidFill>
                          <a:effectLst/>
                          <a:latin typeface="Calibri" panose="020F0502020204030204" pitchFamily="34" charset="0"/>
                        </a:rPr>
                        <a:t>Increase by 10%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3452937"/>
                  </a:ext>
                </a:extLst>
              </a:tr>
              <a:tr h="456095">
                <a:tc>
                  <a:txBody>
                    <a:bodyPr/>
                    <a:lstStyle/>
                    <a:p>
                      <a:pPr algn="l" fontAlgn="b"/>
                      <a:r>
                        <a:rPr lang="en-US" sz="2800" u="none" strike="noStrike">
                          <a:effectLst/>
                        </a:rPr>
                        <a:t>Virginia</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10%</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smtClean="0">
                          <a:solidFill>
                            <a:srgbClr val="000000"/>
                          </a:solidFill>
                          <a:effectLst/>
                          <a:latin typeface="Calibri" panose="020F0502020204030204" pitchFamily="34" charset="0"/>
                        </a:rPr>
                        <a:t>Decrease by 3%</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4424119"/>
                  </a:ext>
                </a:extLst>
              </a:tr>
            </a:tbl>
          </a:graphicData>
        </a:graphic>
      </p:graphicFrame>
      <p:sp>
        <p:nvSpPr>
          <p:cNvPr id="5" name="Rectangle 4"/>
          <p:cNvSpPr/>
          <p:nvPr/>
        </p:nvSpPr>
        <p:spPr>
          <a:xfrm>
            <a:off x="4543425" y="4795912"/>
            <a:ext cx="2400300"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24375" y="6118219"/>
            <a:ext cx="2400300"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57100" y="5224244"/>
            <a:ext cx="2400300"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43424" y="5687361"/>
            <a:ext cx="2400300"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43425" y="3914559"/>
            <a:ext cx="2400300"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62175" y="3916687"/>
            <a:ext cx="2895600"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24375" y="4345417"/>
            <a:ext cx="2400300"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71700" y="5224244"/>
            <a:ext cx="2895600"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71700" y="5695828"/>
            <a:ext cx="2895600"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71700" y="6118219"/>
            <a:ext cx="2895600"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062175" y="4388736"/>
            <a:ext cx="2895600"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071700" y="4793568"/>
            <a:ext cx="2895600"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0800" y="3904741"/>
            <a:ext cx="1849074"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01177" y="5224244"/>
            <a:ext cx="1849074"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90800" y="5664121"/>
            <a:ext cx="1849074"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585425" y="6126182"/>
            <a:ext cx="1849074"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600327" y="4788793"/>
            <a:ext cx="1849074"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85425" y="4331705"/>
            <a:ext cx="1849074" cy="32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8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rctx="PPT">
                                        <p:cTn id="11" dur="indefinite"/>
                                        <p:tgtEl>
                                          <p:spTgt spid="10"/>
                                        </p:tgtEl>
                                        <p:attrNameLst>
                                          <p:attrName>style.opacity</p:attrName>
                                        </p:attrNameLst>
                                      </p:cBhvr>
                                      <p:to>
                                        <p:strVal val="0.5"/>
                                      </p:to>
                                    </p:set>
                                    <p:animEffect filter="image" prLst="opacity: 0.5">
                                      <p:cBhvr rctx="IE">
                                        <p:cTn id="12" dur="indefinite"/>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rctx="PPT">
                                        <p:cTn id="16" dur="indefinite"/>
                                        <p:tgtEl>
                                          <p:spTgt spid="27"/>
                                        </p:tgtEl>
                                        <p:attrNameLst>
                                          <p:attrName>style.opacity</p:attrName>
                                        </p:attrNameLst>
                                      </p:cBhvr>
                                      <p:to>
                                        <p:strVal val="0.5"/>
                                      </p:to>
                                    </p:set>
                                    <p:animEffect filter="image" prLst="opacity: 0.5">
                                      <p:cBhvr rctx="IE">
                                        <p:cTn id="17" dur="indefinite"/>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grpId="0" nodeType="clickEffect">
                                  <p:stCondLst>
                                    <p:cond delay="0"/>
                                  </p:stCondLst>
                                  <p:childTnLst>
                                    <p:set>
                                      <p:cBhvr rctx="PPT">
                                        <p:cTn id="21" dur="indefinite"/>
                                        <p:tgtEl>
                                          <p:spTgt spid="12"/>
                                        </p:tgtEl>
                                        <p:attrNameLst>
                                          <p:attrName>style.opacity</p:attrName>
                                        </p:attrNameLst>
                                      </p:cBhvr>
                                      <p:to>
                                        <p:strVal val="0.5"/>
                                      </p:to>
                                    </p:set>
                                    <p:animEffect filter="image" prLst="opacity: 0.5">
                                      <p:cBhvr rctx="IE">
                                        <p:cTn id="22" dur="indefinite"/>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0" nodeType="clickEffect">
                                  <p:stCondLst>
                                    <p:cond delay="0"/>
                                  </p:stCondLst>
                                  <p:childTnLst>
                                    <p:set>
                                      <p:cBhvr rctx="PPT">
                                        <p:cTn id="26" dur="indefinite"/>
                                        <p:tgtEl>
                                          <p:spTgt spid="25"/>
                                        </p:tgtEl>
                                        <p:attrNameLst>
                                          <p:attrName>style.opacity</p:attrName>
                                        </p:attrNameLst>
                                      </p:cBhvr>
                                      <p:to>
                                        <p:strVal val="0.5"/>
                                      </p:to>
                                    </p:set>
                                    <p:animEffect filter="image" prLst="opacity: 0.5">
                                      <p:cBhvr rctx="IE">
                                        <p:cTn id="27" dur="indefinite"/>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0" nodeType="clickEffect">
                                  <p:stCondLst>
                                    <p:cond delay="0"/>
                                  </p:stCondLst>
                                  <p:childTnLst>
                                    <p:set>
                                      <p:cBhvr rctx="PPT">
                                        <p:cTn id="31" dur="indefinite"/>
                                        <p:tgtEl>
                                          <p:spTgt spid="5"/>
                                        </p:tgtEl>
                                        <p:attrNameLst>
                                          <p:attrName>style.opacity</p:attrName>
                                        </p:attrNameLst>
                                      </p:cBhvr>
                                      <p:to>
                                        <p:strVal val="0.5"/>
                                      </p:to>
                                    </p:set>
                                    <p:animEffect filter="image" prLst="opacity: 0.5">
                                      <p:cBhvr rctx="IE">
                                        <p:cTn id="32" dur="indefinite"/>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0" nodeType="clickEffect">
                                  <p:stCondLst>
                                    <p:cond delay="0"/>
                                  </p:stCondLst>
                                  <p:childTnLst>
                                    <p:set>
                                      <p:cBhvr rctx="PPT">
                                        <p:cTn id="36" dur="indefinite"/>
                                        <p:tgtEl>
                                          <p:spTgt spid="21"/>
                                        </p:tgtEl>
                                        <p:attrNameLst>
                                          <p:attrName>style.opacity</p:attrName>
                                        </p:attrNameLst>
                                      </p:cBhvr>
                                      <p:to>
                                        <p:strVal val="0.5"/>
                                      </p:to>
                                    </p:set>
                                    <p:animEffect filter="image" prLst="opacity: 0.5">
                                      <p:cBhvr rctx="IE">
                                        <p:cTn id="37" dur="indefinite"/>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grpId="0" nodeType="clickEffect">
                                  <p:stCondLst>
                                    <p:cond delay="0"/>
                                  </p:stCondLst>
                                  <p:childTnLst>
                                    <p:set>
                                      <p:cBhvr rctx="PPT">
                                        <p:cTn id="41" dur="indefinite"/>
                                        <p:tgtEl>
                                          <p:spTgt spid="7"/>
                                        </p:tgtEl>
                                        <p:attrNameLst>
                                          <p:attrName>style.opacity</p:attrName>
                                        </p:attrNameLst>
                                      </p:cBhvr>
                                      <p:to>
                                        <p:strVal val="0.5"/>
                                      </p:to>
                                    </p:set>
                                    <p:animEffect filter="image" prLst="opacity: 0.5">
                                      <p:cBhvr rctx="IE">
                                        <p:cTn id="42" dur="indefinite"/>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grpId="0" nodeType="clickEffect">
                                  <p:stCondLst>
                                    <p:cond delay="0"/>
                                  </p:stCondLst>
                                  <p:childTnLst>
                                    <p:set>
                                      <p:cBhvr rctx="PPT">
                                        <p:cTn id="46" dur="indefinite"/>
                                        <p:tgtEl>
                                          <p:spTgt spid="22"/>
                                        </p:tgtEl>
                                        <p:attrNameLst>
                                          <p:attrName>style.opacity</p:attrName>
                                        </p:attrNameLst>
                                      </p:cBhvr>
                                      <p:to>
                                        <p:strVal val="0.5"/>
                                      </p:to>
                                    </p:set>
                                    <p:animEffect filter="image" prLst="opacity: 0.5">
                                      <p:cBhvr rctx="IE">
                                        <p:cTn id="47" dur="indefinite"/>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grpId="0" nodeType="clickEffect">
                                  <p:stCondLst>
                                    <p:cond delay="0"/>
                                  </p:stCondLst>
                                  <p:childTnLst>
                                    <p:set>
                                      <p:cBhvr rctx="PPT">
                                        <p:cTn id="51" dur="indefinite"/>
                                        <p:tgtEl>
                                          <p:spTgt spid="8"/>
                                        </p:tgtEl>
                                        <p:attrNameLst>
                                          <p:attrName>style.opacity</p:attrName>
                                        </p:attrNameLst>
                                      </p:cBhvr>
                                      <p:to>
                                        <p:strVal val="0.5"/>
                                      </p:to>
                                    </p:set>
                                    <p:animEffect filter="image" prLst="opacity: 0.5">
                                      <p:cBhvr rctx="IE">
                                        <p:cTn id="52" dur="indefinite"/>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mph" presetSubtype="0" grpId="0" nodeType="clickEffect">
                                  <p:stCondLst>
                                    <p:cond delay="0"/>
                                  </p:stCondLst>
                                  <p:childTnLst>
                                    <p:set>
                                      <p:cBhvr rctx="PPT">
                                        <p:cTn id="56" dur="indefinite"/>
                                        <p:tgtEl>
                                          <p:spTgt spid="23"/>
                                        </p:tgtEl>
                                        <p:attrNameLst>
                                          <p:attrName>style.opacity</p:attrName>
                                        </p:attrNameLst>
                                      </p:cBhvr>
                                      <p:to>
                                        <p:strVal val="0.5"/>
                                      </p:to>
                                    </p:set>
                                    <p:animEffect filter="image" prLst="opacity: 0.5">
                                      <p:cBhvr rctx="IE">
                                        <p:cTn id="57" dur="indefinite"/>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mph" presetSubtype="0" grpId="0" nodeType="clickEffect">
                                  <p:stCondLst>
                                    <p:cond delay="0"/>
                                  </p:stCondLst>
                                  <p:childTnLst>
                                    <p:set>
                                      <p:cBhvr rctx="PPT">
                                        <p:cTn id="61" dur="indefinite"/>
                                        <p:tgtEl>
                                          <p:spTgt spid="6"/>
                                        </p:tgtEl>
                                        <p:attrNameLst>
                                          <p:attrName>style.opacity</p:attrName>
                                        </p:attrNameLst>
                                      </p:cBhvr>
                                      <p:to>
                                        <p:strVal val="0.5"/>
                                      </p:to>
                                    </p:set>
                                    <p:animEffect filter="image" prLst="opacity: 0.5">
                                      <p:cBhvr rctx="IE">
                                        <p:cTn id="62" dur="indefinite"/>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mph" presetSubtype="0" grpId="0" nodeType="clickEffect">
                                  <p:stCondLst>
                                    <p:cond delay="0"/>
                                  </p:stCondLst>
                                  <p:childTnLst>
                                    <p:set>
                                      <p:cBhvr rctx="PPT">
                                        <p:cTn id="66" dur="indefinite"/>
                                        <p:tgtEl>
                                          <p:spTgt spid="11"/>
                                        </p:tgtEl>
                                        <p:attrNameLst>
                                          <p:attrName>style.opacity</p:attrName>
                                        </p:attrNameLst>
                                      </p:cBhvr>
                                      <p:to>
                                        <p:strVal val="0.5"/>
                                      </p:to>
                                    </p:set>
                                    <p:animEffect filter="image" prLst="opacity: 0.5">
                                      <p:cBhvr rctx="IE">
                                        <p:cTn id="67" dur="indefinite"/>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mph" presetSubtype="0" grpId="0" nodeType="clickEffect">
                                  <p:stCondLst>
                                    <p:cond delay="0"/>
                                  </p:stCondLst>
                                  <p:childTnLst>
                                    <p:set>
                                      <p:cBhvr rctx="PPT">
                                        <p:cTn id="71" dur="indefinite"/>
                                        <p:tgtEl>
                                          <p:spTgt spid="16"/>
                                        </p:tgtEl>
                                        <p:attrNameLst>
                                          <p:attrName>style.opacity</p:attrName>
                                        </p:attrNameLst>
                                      </p:cBhvr>
                                      <p:to>
                                        <p:strVal val="0.5"/>
                                      </p:to>
                                    </p:set>
                                    <p:animEffect filter="image" prLst="opacity: 0.5">
                                      <p:cBhvr rctx="IE">
                                        <p:cTn id="72" dur="indefinite"/>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mph" presetSubtype="0" grpId="0" nodeType="clickEffect">
                                  <p:stCondLst>
                                    <p:cond delay="0"/>
                                  </p:stCondLst>
                                  <p:childTnLst>
                                    <p:set>
                                      <p:cBhvr rctx="PPT">
                                        <p:cTn id="76" dur="indefinite"/>
                                        <p:tgtEl>
                                          <p:spTgt spid="17"/>
                                        </p:tgtEl>
                                        <p:attrNameLst>
                                          <p:attrName>style.opacity</p:attrName>
                                        </p:attrNameLst>
                                      </p:cBhvr>
                                      <p:to>
                                        <p:strVal val="0.5"/>
                                      </p:to>
                                    </p:set>
                                    <p:animEffect filter="image" prLst="opacity: 0.5">
                                      <p:cBhvr rctx="IE">
                                        <p:cTn id="77" dur="indefinite"/>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mph" presetSubtype="0" grpId="0" nodeType="clickEffect">
                                  <p:stCondLst>
                                    <p:cond delay="0"/>
                                  </p:stCondLst>
                                  <p:childTnLst>
                                    <p:set>
                                      <p:cBhvr rctx="PPT">
                                        <p:cTn id="81" dur="indefinite"/>
                                        <p:tgtEl>
                                          <p:spTgt spid="13"/>
                                        </p:tgtEl>
                                        <p:attrNameLst>
                                          <p:attrName>style.opacity</p:attrName>
                                        </p:attrNameLst>
                                      </p:cBhvr>
                                      <p:to>
                                        <p:strVal val="0.5"/>
                                      </p:to>
                                    </p:set>
                                    <p:animEffect filter="image" prLst="opacity: 0.5">
                                      <p:cBhvr rctx="IE">
                                        <p:cTn id="82" dur="indefinite"/>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mph" presetSubtype="0" grpId="0" nodeType="clickEffect">
                                  <p:stCondLst>
                                    <p:cond delay="0"/>
                                  </p:stCondLst>
                                  <p:childTnLst>
                                    <p:set>
                                      <p:cBhvr rctx="PPT">
                                        <p:cTn id="86" dur="indefinite"/>
                                        <p:tgtEl>
                                          <p:spTgt spid="14"/>
                                        </p:tgtEl>
                                        <p:attrNameLst>
                                          <p:attrName>style.opacity</p:attrName>
                                        </p:attrNameLst>
                                      </p:cBhvr>
                                      <p:to>
                                        <p:strVal val="0.5"/>
                                      </p:to>
                                    </p:set>
                                    <p:animEffect filter="image" prLst="opacity: 0.5">
                                      <p:cBhvr rctx="IE">
                                        <p:cTn id="87" dur="indefinite"/>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mph" presetSubtype="0" grpId="0" nodeType="clickEffect">
                                  <p:stCondLst>
                                    <p:cond delay="0"/>
                                  </p:stCondLst>
                                  <p:childTnLst>
                                    <p:set>
                                      <p:cBhvr rctx="PPT">
                                        <p:cTn id="91" dur="indefinite"/>
                                        <p:tgtEl>
                                          <p:spTgt spid="15"/>
                                        </p:tgtEl>
                                        <p:attrNameLst>
                                          <p:attrName>style.opacity</p:attrName>
                                        </p:attrNameLst>
                                      </p:cBhvr>
                                      <p:to>
                                        <p:strVal val="0.5"/>
                                      </p:to>
                                    </p:set>
                                    <p:animEffect filter="image" prLst="opacity: 0.5">
                                      <p:cBhvr rctx="IE">
                                        <p:cTn id="92" dur="indefinite"/>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9" grpId="0" animBg="1"/>
      <p:bldP spid="21" grpId="0" animBg="1"/>
      <p:bldP spid="22" grpId="0" animBg="1"/>
      <p:bldP spid="23" grpId="0" animBg="1"/>
      <p:bldP spid="25"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r>
              <a:rPr lang="en-US" dirty="0" smtClean="0"/>
              <a:t>References</a:t>
            </a:r>
            <a:endParaRPr lang="en-US" dirty="0"/>
          </a:p>
        </p:txBody>
      </p:sp>
      <p:sp>
        <p:nvSpPr>
          <p:cNvPr id="3" name="Content Placeholder 2"/>
          <p:cNvSpPr>
            <a:spLocks noGrp="1"/>
          </p:cNvSpPr>
          <p:nvPr>
            <p:ph idx="1"/>
          </p:nvPr>
        </p:nvSpPr>
        <p:spPr>
          <a:xfrm>
            <a:off x="742950" y="1219200"/>
            <a:ext cx="10610850" cy="5731351"/>
          </a:xfrm>
        </p:spPr>
        <p:txBody>
          <a:bodyPr>
            <a:normAutofit fontScale="40000" lnSpcReduction="20000"/>
          </a:bodyPr>
          <a:lstStyle/>
          <a:p>
            <a:r>
              <a:rPr lang="en-US" sz="4400" dirty="0"/>
              <a:t>AHRQ Innovations Exchanged: Ventilator Bundle Checklist Retrieved from https://innovations.ahrq.gov/qualitytools/ventilator-bundle-checklist</a:t>
            </a:r>
          </a:p>
          <a:p>
            <a:r>
              <a:rPr lang="en-US" sz="4400" dirty="0" smtClean="0"/>
              <a:t>American </a:t>
            </a:r>
            <a:r>
              <a:rPr lang="en-US" sz="4400" dirty="0" smtClean="0"/>
              <a:t>Thoracic Society. (2018). Top twenty pneumonia facts. </a:t>
            </a:r>
            <a:r>
              <a:rPr lang="en-US" sz="4400" dirty="0"/>
              <a:t>Retrieved from https://www.thoracic.org/patients/patient-resources/resources/top-pneumonia-facts.pdf</a:t>
            </a:r>
          </a:p>
          <a:p>
            <a:r>
              <a:rPr lang="en-US" sz="4400" dirty="0" smtClean="0"/>
              <a:t>Bradley</a:t>
            </a:r>
            <a:r>
              <a:rPr lang="en-US" sz="4400" dirty="0"/>
              <a:t>, J. et al. (2011). The management of community-acquired pneumonia in infants and children older than 3 months of age: Clinical practice guidelines by The Pediatric Infectious Diseases Society and Infectious Diseases Society of America. </a:t>
            </a:r>
            <a:r>
              <a:rPr lang="en-US" sz="4400" i="1" dirty="0"/>
              <a:t>Clinical Infectious Diseases,</a:t>
            </a:r>
            <a:r>
              <a:rPr lang="en-US" sz="4400" dirty="0"/>
              <a:t> 53(7), e25–e76. </a:t>
            </a:r>
            <a:r>
              <a:rPr lang="en-US" sz="4400" dirty="0" err="1"/>
              <a:t>doi</a:t>
            </a:r>
            <a:r>
              <a:rPr lang="en-US" sz="4400" dirty="0"/>
              <a:t>: 10.1093/</a:t>
            </a:r>
            <a:r>
              <a:rPr lang="en-US" sz="4400" dirty="0" err="1"/>
              <a:t>cid</a:t>
            </a:r>
            <a:r>
              <a:rPr lang="en-US" sz="4400" dirty="0"/>
              <a:t>/cir531</a:t>
            </a:r>
          </a:p>
          <a:p>
            <a:r>
              <a:rPr lang="en-US" sz="4400" dirty="0"/>
              <a:t>Centers for Disease Control and Prevention. (2003). Guidelines for preventing health-care-associated pneumonia. Retrieved from https://</a:t>
            </a:r>
            <a:r>
              <a:rPr lang="en-US" sz="4400" dirty="0" smtClean="0"/>
              <a:t>www.cdc.gov/infectioncontrol/guidelines/pneumonia/index.html</a:t>
            </a:r>
          </a:p>
          <a:p>
            <a:r>
              <a:rPr lang="en-US" sz="4400" dirty="0" smtClean="0"/>
              <a:t>Centers for Disease Control and Prevention. (2017). Pneumonia data for US. </a:t>
            </a:r>
            <a:r>
              <a:rPr lang="en-US" sz="4400" dirty="0"/>
              <a:t>Retrieved from https://</a:t>
            </a:r>
            <a:r>
              <a:rPr lang="en-US" sz="4400" dirty="0" smtClean="0"/>
              <a:t>www.cdc.gov/nchs/fastats/pneumonia.htm</a:t>
            </a:r>
          </a:p>
          <a:p>
            <a:r>
              <a:rPr lang="en-US" sz="4400" dirty="0" smtClean="0"/>
              <a:t>Centers </a:t>
            </a:r>
            <a:r>
              <a:rPr lang="en-US" sz="4400" dirty="0"/>
              <a:t>for Disease Control and Prevention. (2018a). Pneumonia. Retrieved from https://www.cdc.gov/pneumonia</a:t>
            </a:r>
            <a:r>
              <a:rPr lang="en-US" sz="4400" u="sng" dirty="0">
                <a:hlinkClick r:id="rId2"/>
              </a:rPr>
              <a:t>/</a:t>
            </a:r>
            <a:endParaRPr lang="en-US" sz="4400" dirty="0"/>
          </a:p>
          <a:p>
            <a:r>
              <a:rPr lang="en-US" sz="4400" dirty="0"/>
              <a:t>Centers for Disease Control and Prevention. (2018b). State-based HAI prevention: Nevada. Retrieved from https://www.cdc.gov/hai/stateplans/state-hai-plans/nv.html</a:t>
            </a:r>
          </a:p>
          <a:p>
            <a:r>
              <a:rPr lang="en-US" sz="4400" dirty="0"/>
              <a:t>Centers for Disease Control and Prevention. (</a:t>
            </a:r>
            <a:r>
              <a:rPr lang="en-US" sz="4400" dirty="0" smtClean="0"/>
              <a:t>2019a). </a:t>
            </a:r>
            <a:r>
              <a:rPr lang="en-US" sz="4400" dirty="0"/>
              <a:t>Healthcare-associated Infections: Current HAI progress report. Retrieved https://www.cdc.gov/hai/data/portal/progress-report.html</a:t>
            </a:r>
          </a:p>
          <a:p>
            <a:r>
              <a:rPr lang="en-US" sz="4400" dirty="0"/>
              <a:t>Centers for Disease Control and Prevention. (2019b). NHSN Patient Safety Component Manual. Retrieved from https://</a:t>
            </a:r>
            <a:r>
              <a:rPr lang="en-US" sz="4400" dirty="0" smtClean="0"/>
              <a:t>www.cdc.gov/nhsn/pdfs/pscmanual/pcsmanual_current.pdf</a:t>
            </a:r>
          </a:p>
          <a:p>
            <a:r>
              <a:rPr lang="en-US" sz="4400" dirty="0"/>
              <a:t>Fine, M.J. (2019). PSI/PORT Score: Pneumonia Severity Index for CAP. Retrieved from https://</a:t>
            </a:r>
            <a:r>
              <a:rPr lang="en-US" sz="4400" dirty="0" smtClean="0"/>
              <a:t>www.mdcalc.com/psi-port-score-pneumonia-severity-index-cap</a:t>
            </a:r>
            <a:endParaRPr lang="en-US" sz="4400" dirty="0"/>
          </a:p>
        </p:txBody>
      </p:sp>
    </p:spTree>
    <p:extLst>
      <p:ext uri="{BB962C8B-B14F-4D97-AF65-F5344CB8AC3E}">
        <p14:creationId xmlns:p14="http://schemas.microsoft.com/office/powerpoint/2010/main" val="41076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344"/>
            <a:ext cx="10515600" cy="670045"/>
          </a:xfrm>
        </p:spPr>
        <p:txBody>
          <a:bodyPr>
            <a:normAutofit fontScale="90000"/>
          </a:bodyPr>
          <a:lstStyle/>
          <a:p>
            <a:r>
              <a:rPr lang="en-US" dirty="0"/>
              <a:t>References</a:t>
            </a:r>
          </a:p>
        </p:txBody>
      </p:sp>
      <p:sp>
        <p:nvSpPr>
          <p:cNvPr id="3" name="Content Placeholder 2"/>
          <p:cNvSpPr>
            <a:spLocks noGrp="1"/>
          </p:cNvSpPr>
          <p:nvPr>
            <p:ph idx="1"/>
          </p:nvPr>
        </p:nvSpPr>
        <p:spPr>
          <a:xfrm>
            <a:off x="838200" y="845389"/>
            <a:ext cx="10515600" cy="5346575"/>
          </a:xfrm>
        </p:spPr>
        <p:txBody>
          <a:bodyPr>
            <a:noAutofit/>
          </a:bodyPr>
          <a:lstStyle/>
          <a:p>
            <a:r>
              <a:rPr lang="en-US" sz="1400" dirty="0" smtClean="0"/>
              <a:t>Gao</a:t>
            </a:r>
            <a:r>
              <a:rPr lang="en-US" sz="1400" dirty="0"/>
              <a:t>, B., Li, X., Yang, F., Chen, W., Zhao, Y., Bai, G., &amp; Zhang, Z. (2019). Molecular Epidemiology and Risk Factors of Ventilator-Associated Pneumonia Infection Caused by </a:t>
            </a:r>
            <a:r>
              <a:rPr lang="en-US" sz="1400" dirty="0" err="1"/>
              <a:t>Carbapenem</a:t>
            </a:r>
            <a:r>
              <a:rPr lang="en-US" sz="1400" dirty="0"/>
              <a:t>-Resistant </a:t>
            </a:r>
            <a:r>
              <a:rPr lang="en-US" sz="1400" dirty="0" err="1"/>
              <a:t>Enterobacteriaceae</a:t>
            </a:r>
            <a:r>
              <a:rPr lang="en-US" sz="1400" dirty="0"/>
              <a:t>. </a:t>
            </a:r>
            <a:r>
              <a:rPr lang="en-US" sz="1400" i="1" dirty="0"/>
              <a:t>Frontiers in pharmacology</a:t>
            </a:r>
            <a:r>
              <a:rPr lang="en-US" sz="1400" dirty="0"/>
              <a:t>, </a:t>
            </a:r>
            <a:r>
              <a:rPr lang="en-US" sz="1400" i="1" dirty="0"/>
              <a:t>10</a:t>
            </a:r>
            <a:r>
              <a:rPr lang="en-US" sz="1400" dirty="0"/>
              <a:t>, 262. doi:10.3389/fphar.2019.00262 </a:t>
            </a:r>
          </a:p>
          <a:p>
            <a:r>
              <a:rPr lang="en-US" sz="1400" dirty="0" smtClean="0"/>
              <a:t>Huang</a:t>
            </a:r>
            <a:r>
              <a:rPr lang="en-US" sz="1400" dirty="0"/>
              <a:t>, Y., Zhou, Q., Wang, W., Huang, Q., Liao, J., Li, J., … </a:t>
            </a:r>
            <a:r>
              <a:rPr lang="en-US" sz="1400" dirty="0" err="1"/>
              <a:t>Tu</a:t>
            </a:r>
            <a:r>
              <a:rPr lang="en-US" sz="1400" dirty="0"/>
              <a:t>, M. (2019). </a:t>
            </a:r>
            <a:r>
              <a:rPr lang="en-US" sz="1400" i="1" dirty="0" err="1"/>
              <a:t>Acinetobacter</a:t>
            </a:r>
            <a:r>
              <a:rPr lang="en-US" sz="1400" i="1" dirty="0"/>
              <a:t> </a:t>
            </a:r>
            <a:r>
              <a:rPr lang="en-US" sz="1400" i="1" dirty="0" err="1"/>
              <a:t>baumannii</a:t>
            </a:r>
            <a:r>
              <a:rPr lang="en-US" sz="1400" dirty="0"/>
              <a:t> Ventilator-Associated Pneumonia: Clinical Efficacy of Combined Antimicrobial Therapy and </a:t>
            </a:r>
            <a:r>
              <a:rPr lang="en-US" sz="1400" i="1" dirty="0"/>
              <a:t>in vitro</a:t>
            </a:r>
            <a:r>
              <a:rPr lang="en-US" sz="1400" dirty="0"/>
              <a:t> Drug Sensitivity Test Results. </a:t>
            </a:r>
            <a:r>
              <a:rPr lang="en-US" sz="1400" i="1" dirty="0"/>
              <a:t>Frontiers in pharmacology</a:t>
            </a:r>
            <a:r>
              <a:rPr lang="en-US" sz="1400" dirty="0"/>
              <a:t>, </a:t>
            </a:r>
            <a:r>
              <a:rPr lang="en-US" sz="1400" i="1" dirty="0"/>
              <a:t>10</a:t>
            </a:r>
            <a:r>
              <a:rPr lang="en-US" sz="1400" dirty="0"/>
              <a:t>, 92. doi:10.3389/fphar.2019.00092</a:t>
            </a:r>
          </a:p>
          <a:p>
            <a:r>
              <a:rPr lang="en-US" sz="1400" dirty="0" err="1"/>
              <a:t>Kalil</a:t>
            </a:r>
            <a:r>
              <a:rPr lang="en-US" sz="1400" dirty="0"/>
              <a:t>, A. et al. (2016). Management of adults with hospital-acquired and ventilator-associated pneumonia: 2016 clinical practice guidelines by the Infectious Diseases Society of America and the American Thoracic Society. </a:t>
            </a:r>
            <a:r>
              <a:rPr lang="en-US" sz="1400" i="1" dirty="0"/>
              <a:t>Clinical Infectious Diseases, 63</a:t>
            </a:r>
            <a:r>
              <a:rPr lang="en-US" sz="1400" dirty="0"/>
              <a:t>(5), e61-111. </a:t>
            </a:r>
            <a:r>
              <a:rPr lang="en-US" sz="1400" dirty="0" err="1"/>
              <a:t>doi</a:t>
            </a:r>
            <a:r>
              <a:rPr lang="en-US" sz="1400" dirty="0"/>
              <a:t>: 10.1093;cid/ciw353</a:t>
            </a:r>
          </a:p>
          <a:p>
            <a:r>
              <a:rPr lang="en-US" sz="1400" dirty="0" err="1"/>
              <a:t>Klompas</a:t>
            </a:r>
            <a:r>
              <a:rPr lang="en-US" sz="1400" dirty="0"/>
              <a:t> et al. (2014). Strategies to prevent Ventilator-Associated Pneumonia in Acute Care Hospitals: 2014 Update. </a:t>
            </a:r>
            <a:r>
              <a:rPr lang="en-US" sz="1400" i="1" dirty="0"/>
              <a:t>Infection Control and Hospital Epidemiology, 35(8). </a:t>
            </a:r>
            <a:r>
              <a:rPr lang="en-US" sz="1400" dirty="0"/>
              <a:t>915-936. </a:t>
            </a:r>
            <a:r>
              <a:rPr lang="en-US" sz="1400" dirty="0" err="1"/>
              <a:t>doi</a:t>
            </a:r>
            <a:r>
              <a:rPr lang="en-US" sz="1400" dirty="0"/>
              <a:t>: https://www.jstor.org/stable/10.1086/677144</a:t>
            </a:r>
          </a:p>
          <a:p>
            <a:r>
              <a:rPr lang="en-US" sz="1400" dirty="0" err="1"/>
              <a:t>Mandell</a:t>
            </a:r>
            <a:r>
              <a:rPr lang="en-US" sz="1400" dirty="0"/>
              <a:t>, L., </a:t>
            </a:r>
            <a:r>
              <a:rPr lang="en-US" sz="1400" dirty="0" err="1"/>
              <a:t>Wunderink</a:t>
            </a:r>
            <a:r>
              <a:rPr lang="en-US" sz="1400" dirty="0"/>
              <a:t>, R., </a:t>
            </a:r>
            <a:r>
              <a:rPr lang="en-US" sz="1400" dirty="0" err="1"/>
              <a:t>Anzueto</a:t>
            </a:r>
            <a:r>
              <a:rPr lang="en-US" sz="1400" dirty="0"/>
              <a:t>, A., Bartlett, J., Campbell, G., Dean, N., Dowell, S., File, T., Musher, D., </a:t>
            </a:r>
            <a:r>
              <a:rPr lang="en-US" sz="1400" dirty="0" err="1"/>
              <a:t>Niederman</a:t>
            </a:r>
            <a:r>
              <a:rPr lang="en-US" sz="1400" dirty="0"/>
              <a:t>, M., Torres, A., &amp; Whitney, C. (2007). The management of community-acquired pneumonia in adults. </a:t>
            </a:r>
            <a:r>
              <a:rPr lang="en-US" sz="1400" i="1" dirty="0"/>
              <a:t>Clinical Infectious Diseases, 44</a:t>
            </a:r>
            <a:r>
              <a:rPr lang="en-US" sz="1400" dirty="0"/>
              <a:t>(</a:t>
            </a:r>
            <a:r>
              <a:rPr lang="en-US" sz="1400" dirty="0" err="1"/>
              <a:t>Suppl</a:t>
            </a:r>
            <a:r>
              <a:rPr lang="en-US" sz="1400" dirty="0"/>
              <a:t> 2), S27-72. </a:t>
            </a:r>
            <a:r>
              <a:rPr lang="en-US" sz="1400" dirty="0" err="1"/>
              <a:t>doi</a:t>
            </a:r>
            <a:r>
              <a:rPr lang="en-US" sz="1400" dirty="0"/>
              <a:t>: 10.1086/51159</a:t>
            </a:r>
          </a:p>
          <a:p>
            <a:r>
              <a:rPr lang="en-US" sz="1400" dirty="0"/>
              <a:t>Park, H., Cho, J., Kim, H., Ha, S., </a:t>
            </a:r>
            <a:r>
              <a:rPr lang="en-US" sz="1400" dirty="0" err="1"/>
              <a:t>Jeong</a:t>
            </a:r>
            <a:r>
              <a:rPr lang="en-US" sz="1400" dirty="0"/>
              <a:t>, S., Byun, M. (2019). </a:t>
            </a:r>
            <a:r>
              <a:rPr lang="en-US" sz="1400" dirty="0" err="1"/>
              <a:t>Colistin</a:t>
            </a:r>
            <a:r>
              <a:rPr lang="en-US" sz="1400" dirty="0"/>
              <a:t> monotherapy versus </a:t>
            </a:r>
            <a:r>
              <a:rPr lang="en-US" sz="1400" dirty="0" err="1"/>
              <a:t>colistin</a:t>
            </a:r>
            <a:r>
              <a:rPr lang="en-US" sz="1400" dirty="0"/>
              <a:t>/rifampicin combination therapy in pneumonia caused by </a:t>
            </a:r>
            <a:r>
              <a:rPr lang="en-US" sz="1400" dirty="0" err="1"/>
              <a:t>colistin</a:t>
            </a:r>
            <a:r>
              <a:rPr lang="en-US" sz="1400" dirty="0"/>
              <a:t>-resistant </a:t>
            </a:r>
            <a:r>
              <a:rPr lang="en-US" sz="1400" i="1" dirty="0" err="1"/>
              <a:t>Acinetobacter</a:t>
            </a:r>
            <a:r>
              <a:rPr lang="en-US" sz="1400" i="1" dirty="0"/>
              <a:t> </a:t>
            </a:r>
            <a:r>
              <a:rPr lang="en-US" sz="1400" i="1" dirty="0" err="1"/>
              <a:t>baumannii</a:t>
            </a:r>
            <a:r>
              <a:rPr lang="en-US" sz="1400" dirty="0"/>
              <a:t>: A </a:t>
            </a:r>
            <a:r>
              <a:rPr lang="en-US" sz="1400" dirty="0" err="1"/>
              <a:t>randomised</a:t>
            </a:r>
            <a:r>
              <a:rPr lang="en-US" sz="1400" dirty="0"/>
              <a:t> controlled trial. </a:t>
            </a:r>
            <a:r>
              <a:rPr lang="en-US" sz="1400" i="1" dirty="0"/>
              <a:t>Journal of </a:t>
            </a:r>
            <a:r>
              <a:rPr lang="en-US" sz="1400" i="1" dirty="0" err="1"/>
              <a:t>Gloabla</a:t>
            </a:r>
            <a:r>
              <a:rPr lang="en-US" sz="1400" i="1" dirty="0"/>
              <a:t> Antimicrobial Resistance, 17, </a:t>
            </a:r>
            <a:r>
              <a:rPr lang="en-US" sz="1400" dirty="0"/>
              <a:t>66-71. </a:t>
            </a:r>
            <a:r>
              <a:rPr lang="en-US" sz="1400" dirty="0" err="1"/>
              <a:t>doi</a:t>
            </a:r>
            <a:r>
              <a:rPr lang="en-US" sz="1400" dirty="0"/>
              <a:t>: 10.1016/j.jgar.2018.11.016</a:t>
            </a:r>
          </a:p>
          <a:p>
            <a:r>
              <a:rPr lang="en-US" sz="1400" dirty="0"/>
              <a:t>Pérez, A. et al. (2019). High incidence of MDR and XDR </a:t>
            </a:r>
            <a:r>
              <a:rPr lang="en-US" sz="1400" i="1" dirty="0"/>
              <a:t>Pseudomonas aeruginosa</a:t>
            </a:r>
            <a:r>
              <a:rPr lang="en-US" sz="1400" dirty="0"/>
              <a:t> isolates obtained from patients with ventilator-associated pneumonia in Greece, Italy and Spain as part of the </a:t>
            </a:r>
            <a:r>
              <a:rPr lang="en-US" sz="1400" dirty="0" err="1"/>
              <a:t>MagicBullet</a:t>
            </a:r>
            <a:r>
              <a:rPr lang="en-US" sz="1400" dirty="0"/>
              <a:t> clinical trial, </a:t>
            </a:r>
            <a:r>
              <a:rPr lang="en-US" sz="1400" i="1" dirty="0"/>
              <a:t>Journal of Antimicrobial Chemotherapy</a:t>
            </a:r>
            <a:r>
              <a:rPr lang="en-US" sz="1400" dirty="0"/>
              <a:t>, https://doi.org/10.1093/jac/dkz030</a:t>
            </a:r>
          </a:p>
          <a:p>
            <a:r>
              <a:rPr lang="en-US" sz="1400" dirty="0"/>
              <a:t>Xu, H., </a:t>
            </a:r>
            <a:r>
              <a:rPr lang="en-US" sz="1400" dirty="0" err="1"/>
              <a:t>Huo</a:t>
            </a:r>
            <a:r>
              <a:rPr lang="en-US" sz="1400" dirty="0"/>
              <a:t>, C., Sun, Y., Zhou, Y., </a:t>
            </a:r>
            <a:r>
              <a:rPr lang="en-US" sz="1400" dirty="0" err="1"/>
              <a:t>Xiong</a:t>
            </a:r>
            <a:r>
              <a:rPr lang="en-US" sz="1400" dirty="0"/>
              <a:t>, Y., Zhao, Z., … Chen, Y. (2018). Emergence and molecular characterization of multidrug-resistant </a:t>
            </a:r>
            <a:r>
              <a:rPr lang="en-US" sz="1400" i="1" dirty="0" err="1"/>
              <a:t>Klebsiella</a:t>
            </a:r>
            <a:r>
              <a:rPr lang="en-US" sz="1400" i="1" dirty="0"/>
              <a:t> pneumonia</a:t>
            </a:r>
            <a:r>
              <a:rPr lang="en-US" sz="1400" dirty="0"/>
              <a:t> isolates harboring extended-spectrum β-lactamases causing ventilator-associated pneumonia in China. </a:t>
            </a:r>
            <a:r>
              <a:rPr lang="en-US" sz="1400" i="1" dirty="0"/>
              <a:t>Infection and drug resistance</a:t>
            </a:r>
            <a:r>
              <a:rPr lang="en-US" sz="1400" dirty="0"/>
              <a:t>, </a:t>
            </a:r>
            <a:r>
              <a:rPr lang="en-US" sz="1400" i="1" dirty="0"/>
              <a:t>12</a:t>
            </a:r>
            <a:r>
              <a:rPr lang="en-US" sz="1400" dirty="0"/>
              <a:t>, 33–43. doi:10.2147/IDR.S189494 </a:t>
            </a:r>
          </a:p>
          <a:p>
            <a:pPr fontAlgn="t"/>
            <a:endParaRPr lang="en-US" sz="1400" dirty="0"/>
          </a:p>
          <a:p>
            <a:pPr lvl="1"/>
            <a:endParaRPr lang="en-US" sz="1400" dirty="0"/>
          </a:p>
          <a:p>
            <a:pPr lvl="1"/>
            <a:endParaRPr lang="en-US" sz="1400" dirty="0">
              <a:sym typeface="Wingdings" panose="05000000000000000000" pitchFamily="2" charset="2"/>
            </a:endParaRPr>
          </a:p>
          <a:p>
            <a:pPr lvl="1"/>
            <a:endParaRPr lang="en-US" sz="1400" dirty="0"/>
          </a:p>
          <a:p>
            <a:endParaRPr lang="en-US" sz="1400" dirty="0"/>
          </a:p>
        </p:txBody>
      </p:sp>
    </p:spTree>
    <p:extLst>
      <p:ext uri="{BB962C8B-B14F-4D97-AF65-F5344CB8AC3E}">
        <p14:creationId xmlns:p14="http://schemas.microsoft.com/office/powerpoint/2010/main" val="299006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a:t>
            </a:r>
            <a:r>
              <a:rPr lang="en-US" dirty="0" smtClean="0"/>
              <a:t>Acquired</a:t>
            </a:r>
            <a:endParaRPr lang="en-US" dirty="0"/>
          </a:p>
        </p:txBody>
      </p:sp>
      <p:sp>
        <p:nvSpPr>
          <p:cNvPr id="3" name="Content Placeholder 2"/>
          <p:cNvSpPr>
            <a:spLocks noGrp="1"/>
          </p:cNvSpPr>
          <p:nvPr>
            <p:ph idx="1"/>
          </p:nvPr>
        </p:nvSpPr>
        <p:spPr>
          <a:xfrm>
            <a:off x="838200" y="1690688"/>
            <a:ext cx="11061700" cy="4486275"/>
          </a:xfrm>
        </p:spPr>
        <p:txBody>
          <a:bodyPr/>
          <a:lstStyle/>
          <a:p>
            <a:r>
              <a:rPr lang="en-US" dirty="0" smtClean="0"/>
              <a:t>NHSN Definitions are used to define the event from surveillance standpoint</a:t>
            </a:r>
          </a:p>
          <a:p>
            <a:r>
              <a:rPr lang="en-US" dirty="0" smtClean="0"/>
              <a:t>Clinical manifestation is used to define for the treatment</a:t>
            </a:r>
          </a:p>
          <a:p>
            <a:r>
              <a:rPr lang="en-US" dirty="0" smtClean="0"/>
              <a:t>What happens when the two misalign?</a:t>
            </a:r>
          </a:p>
          <a:p>
            <a:pPr lvl="1"/>
            <a:r>
              <a:rPr lang="en-US" sz="2800" dirty="0" smtClean="0"/>
              <a:t>NHSN for IP is always the way</a:t>
            </a:r>
          </a:p>
          <a:p>
            <a:pPr lvl="1"/>
            <a:r>
              <a:rPr lang="en-US" sz="2800" dirty="0" smtClean="0"/>
              <a:t>Clinical signs is always the way for treatment</a:t>
            </a:r>
          </a:p>
          <a:p>
            <a:r>
              <a:rPr lang="en-US" dirty="0" smtClean="0"/>
              <a:t>The Key is to understand the difference</a:t>
            </a:r>
            <a:r>
              <a:rPr lang="en-US" dirty="0" smtClean="0">
                <a:sym typeface="Wingdings" panose="05000000000000000000" pitchFamily="2" charset="2"/>
              </a:rPr>
              <a:t></a:t>
            </a:r>
          </a:p>
          <a:p>
            <a:pPr lvl="1">
              <a:buFont typeface="Courier New" panose="02070309020205020404" pitchFamily="49" charset="0"/>
              <a:buChar char="o"/>
            </a:pPr>
            <a:r>
              <a:rPr lang="en-US" sz="2800" dirty="0" err="1" smtClean="0">
                <a:sym typeface="Wingdings" panose="05000000000000000000" pitchFamily="2" charset="2"/>
              </a:rPr>
              <a:t>TreatmentClinical</a:t>
            </a:r>
            <a:r>
              <a:rPr lang="en-US" sz="2800" dirty="0" smtClean="0">
                <a:sym typeface="Wingdings" panose="05000000000000000000" pitchFamily="2" charset="2"/>
              </a:rPr>
              <a:t> Rules</a:t>
            </a:r>
          </a:p>
          <a:p>
            <a:pPr lvl="1">
              <a:buFont typeface="Courier New" panose="02070309020205020404" pitchFamily="49" charset="0"/>
              <a:buChar char="o"/>
            </a:pPr>
            <a:r>
              <a:rPr lang="en-US" sz="2800" dirty="0" err="1" smtClean="0">
                <a:sym typeface="Wingdings" panose="05000000000000000000" pitchFamily="2" charset="2"/>
              </a:rPr>
              <a:t>SurveillanceNHSN</a:t>
            </a:r>
            <a:r>
              <a:rPr lang="en-US" sz="2800" dirty="0" smtClean="0">
                <a:sym typeface="Wingdings" panose="05000000000000000000" pitchFamily="2" charset="2"/>
              </a:rPr>
              <a:t> Definitions Rule</a:t>
            </a:r>
          </a:p>
        </p:txBody>
      </p:sp>
      <p:pic>
        <p:nvPicPr>
          <p:cNvPr id="4" name="Picture 3"/>
          <p:cNvPicPr>
            <a:picLocks noChangeAspect="1"/>
          </p:cNvPicPr>
          <p:nvPr/>
        </p:nvPicPr>
        <p:blipFill>
          <a:blip r:embed="rId2"/>
          <a:stretch>
            <a:fillRect/>
          </a:stretch>
        </p:blipFill>
        <p:spPr>
          <a:xfrm>
            <a:off x="10602668" y="620055"/>
            <a:ext cx="1024182" cy="815702"/>
          </a:xfrm>
          <a:prstGeom prst="rect">
            <a:avLst/>
          </a:prstGeom>
        </p:spPr>
      </p:pic>
    </p:spTree>
    <p:extLst>
      <p:ext uri="{BB962C8B-B14F-4D97-AF65-F5344CB8AC3E}">
        <p14:creationId xmlns:p14="http://schemas.microsoft.com/office/powerpoint/2010/main" val="1662313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defTabSz="914400" rtl="0" eaLnBrk="1" latinLnBrk="0" hangingPunct="1">
              <a:lnSpc>
                <a:spcPct val="90000"/>
              </a:lnSpc>
              <a:spcBef>
                <a:spcPct val="0"/>
              </a:spcBef>
              <a:buNone/>
            </a:pPr>
            <a:r>
              <a:rPr lang="en-US" sz="6000" kern="1200" dirty="0" smtClean="0">
                <a:solidFill>
                  <a:schemeClr val="tx1"/>
                </a:solidFill>
                <a:effectLst/>
                <a:latin typeface="+mj-lt"/>
                <a:ea typeface="+mj-ea"/>
                <a:cs typeface="+mj-cs"/>
              </a:rPr>
              <a:t>Ventilator-associated Condition </a:t>
            </a:r>
            <a:br>
              <a:rPr lang="en-US" sz="6000" kern="1200" dirty="0" smtClean="0">
                <a:solidFill>
                  <a:schemeClr val="tx1"/>
                </a:solidFill>
                <a:effectLst/>
                <a:latin typeface="+mj-lt"/>
                <a:ea typeface="+mj-ea"/>
                <a:cs typeface="+mj-cs"/>
              </a:rPr>
            </a:br>
            <a:r>
              <a:rPr lang="en-US" sz="6000" kern="1200" dirty="0" smtClean="0">
                <a:solidFill>
                  <a:schemeClr val="tx1"/>
                </a:solidFill>
                <a:effectLst/>
                <a:latin typeface="+mj-lt"/>
                <a:ea typeface="+mj-ea"/>
                <a:cs typeface="+mj-cs"/>
              </a:rPr>
              <a:t>(VAC)</a:t>
            </a:r>
          </a:p>
        </p:txBody>
      </p:sp>
      <p:sp>
        <p:nvSpPr>
          <p:cNvPr id="3" name="Content Placeholder 2"/>
          <p:cNvSpPr>
            <a:spLocks noGrp="1"/>
          </p:cNvSpPr>
          <p:nvPr>
            <p:ph idx="1"/>
          </p:nvPr>
        </p:nvSpPr>
        <p:spPr/>
        <p:txBody>
          <a:bodyPr/>
          <a:lstStyle/>
          <a:p>
            <a:r>
              <a:rPr lang="en-US" dirty="0" smtClean="0"/>
              <a:t>Always starts with PEEP or FIO</a:t>
            </a:r>
            <a:r>
              <a:rPr lang="en-US" baseline="-25000" dirty="0" smtClean="0"/>
              <a:t>2</a:t>
            </a:r>
          </a:p>
          <a:p>
            <a:pPr lvl="1"/>
            <a:r>
              <a:rPr lang="en-US" dirty="0" smtClean="0"/>
              <a:t>Minimum of 4 calendar days on ventilator</a:t>
            </a:r>
          </a:p>
          <a:p>
            <a:pPr lvl="1"/>
            <a:r>
              <a:rPr lang="en-US" dirty="0" smtClean="0"/>
              <a:t>At least two days of stable or decreasing numbers before increase occurs (minimum number on those days maintained for at least 1 hour)</a:t>
            </a:r>
          </a:p>
          <a:p>
            <a:pPr lvl="2"/>
            <a:r>
              <a:rPr lang="en-US" dirty="0" smtClean="0"/>
              <a:t>Increase is by FIO</a:t>
            </a:r>
            <a:r>
              <a:rPr lang="en-US" baseline="-25000" dirty="0" smtClean="0"/>
              <a:t>2</a:t>
            </a:r>
            <a:r>
              <a:rPr lang="en-US" dirty="0" smtClean="0"/>
              <a:t> &gt; or = 0.20 over baseline</a:t>
            </a:r>
          </a:p>
          <a:p>
            <a:pPr lvl="2"/>
            <a:r>
              <a:rPr lang="en-US" dirty="0" smtClean="0"/>
              <a:t>Increase is by PEEP &gt; or = 3 cmH20 over baseline</a:t>
            </a:r>
          </a:p>
          <a:p>
            <a:pPr lvl="1"/>
            <a:r>
              <a:rPr lang="en-US" dirty="0" smtClean="0"/>
              <a:t>Increase stays or continues up for at least two consecutive calendar days</a:t>
            </a:r>
          </a:p>
          <a:p>
            <a:pPr lvl="1"/>
            <a:endParaRPr lang="en-US" dirty="0"/>
          </a:p>
          <a:p>
            <a:pPr marL="457200" lvl="1" indent="0">
              <a:buNone/>
            </a:pPr>
            <a:r>
              <a:rPr lang="en-US" dirty="0" smtClean="0"/>
              <a:t>This means that the patient has had stability in the ventilator for at least two calendar days, increased demands, and continued increase or new stable high for at least 2 or more days after the initial baseline</a:t>
            </a:r>
            <a:endParaRPr lang="en-US" dirty="0"/>
          </a:p>
        </p:txBody>
      </p:sp>
      <p:pic>
        <p:nvPicPr>
          <p:cNvPr id="4" name="Picture 3"/>
          <p:cNvPicPr>
            <a:picLocks noChangeAspect="1"/>
          </p:cNvPicPr>
          <p:nvPr/>
        </p:nvPicPr>
        <p:blipFill>
          <a:blip r:embed="rId2"/>
          <a:stretch>
            <a:fillRect/>
          </a:stretch>
        </p:blipFill>
        <p:spPr>
          <a:xfrm>
            <a:off x="10841709" y="620055"/>
            <a:ext cx="1024182" cy="815702"/>
          </a:xfrm>
          <a:prstGeom prst="rect">
            <a:avLst/>
          </a:prstGeom>
        </p:spPr>
      </p:pic>
    </p:spTree>
    <p:extLst>
      <p:ext uri="{BB962C8B-B14F-4D97-AF65-F5344CB8AC3E}">
        <p14:creationId xmlns:p14="http://schemas.microsoft.com/office/powerpoint/2010/main" val="2914979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Examples-VAC or Not?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0443723"/>
              </p:ext>
            </p:extLst>
          </p:nvPr>
        </p:nvGraphicFramePr>
        <p:xfrm>
          <a:off x="838200" y="1825624"/>
          <a:ext cx="10515600" cy="4473575"/>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853462600"/>
                    </a:ext>
                  </a:extLst>
                </a:gridCol>
                <a:gridCol w="2103120">
                  <a:extLst>
                    <a:ext uri="{9D8B030D-6E8A-4147-A177-3AD203B41FA5}">
                      <a16:colId xmlns:a16="http://schemas.microsoft.com/office/drawing/2014/main" val="528849591"/>
                    </a:ext>
                  </a:extLst>
                </a:gridCol>
                <a:gridCol w="2103120">
                  <a:extLst>
                    <a:ext uri="{9D8B030D-6E8A-4147-A177-3AD203B41FA5}">
                      <a16:colId xmlns:a16="http://schemas.microsoft.com/office/drawing/2014/main" val="767788612"/>
                    </a:ext>
                  </a:extLst>
                </a:gridCol>
                <a:gridCol w="2103120">
                  <a:extLst>
                    <a:ext uri="{9D8B030D-6E8A-4147-A177-3AD203B41FA5}">
                      <a16:colId xmlns:a16="http://schemas.microsoft.com/office/drawing/2014/main" val="1006242224"/>
                    </a:ext>
                  </a:extLst>
                </a:gridCol>
                <a:gridCol w="2103120">
                  <a:extLst>
                    <a:ext uri="{9D8B030D-6E8A-4147-A177-3AD203B41FA5}">
                      <a16:colId xmlns:a16="http://schemas.microsoft.com/office/drawing/2014/main" val="590836175"/>
                    </a:ext>
                  </a:extLst>
                </a:gridCol>
              </a:tblGrid>
              <a:tr h="894715">
                <a:tc>
                  <a:txBody>
                    <a:bodyPr/>
                    <a:lstStyle/>
                    <a:p>
                      <a:r>
                        <a:rPr lang="en-US" dirty="0" smtClean="0"/>
                        <a:t>Day 1</a:t>
                      </a:r>
                      <a:endParaRPr lang="en-US" dirty="0"/>
                    </a:p>
                  </a:txBody>
                  <a:tcPr/>
                </a:tc>
                <a:tc>
                  <a:txBody>
                    <a:bodyPr/>
                    <a:lstStyle/>
                    <a:p>
                      <a:r>
                        <a:rPr lang="en-US" dirty="0" smtClean="0"/>
                        <a:t>Day 2</a:t>
                      </a:r>
                      <a:endParaRPr lang="en-US" dirty="0"/>
                    </a:p>
                  </a:txBody>
                  <a:tcPr/>
                </a:tc>
                <a:tc>
                  <a:txBody>
                    <a:bodyPr/>
                    <a:lstStyle/>
                    <a:p>
                      <a:r>
                        <a:rPr lang="en-US" dirty="0" smtClean="0"/>
                        <a:t>Day 3</a:t>
                      </a:r>
                      <a:endParaRPr lang="en-US" dirty="0"/>
                    </a:p>
                  </a:txBody>
                  <a:tcPr/>
                </a:tc>
                <a:tc>
                  <a:txBody>
                    <a:bodyPr/>
                    <a:lstStyle/>
                    <a:p>
                      <a:r>
                        <a:rPr lang="en-US" dirty="0" smtClean="0"/>
                        <a:t>Day 4</a:t>
                      </a:r>
                      <a:endParaRPr lang="en-US" dirty="0"/>
                    </a:p>
                  </a:txBody>
                  <a:tcPr/>
                </a:tc>
                <a:tc>
                  <a:txBody>
                    <a:bodyPr/>
                    <a:lstStyle/>
                    <a:p>
                      <a:r>
                        <a:rPr lang="en-US" dirty="0" smtClean="0"/>
                        <a:t>Day 5</a:t>
                      </a:r>
                      <a:endParaRPr lang="en-US" dirty="0"/>
                    </a:p>
                  </a:txBody>
                  <a:tcPr/>
                </a:tc>
                <a:extLst>
                  <a:ext uri="{0D108BD9-81ED-4DB2-BD59-A6C34878D82A}">
                    <a16:rowId xmlns:a16="http://schemas.microsoft.com/office/drawing/2014/main" val="3406526920"/>
                  </a:ext>
                </a:extLst>
              </a:tr>
              <a:tr h="894715">
                <a:tc>
                  <a:txBody>
                    <a:bodyPr/>
                    <a:lstStyle/>
                    <a:p>
                      <a:r>
                        <a:rPr lang="en-US" dirty="0" smtClean="0"/>
                        <a:t>PEEP</a:t>
                      </a:r>
                      <a:r>
                        <a:rPr lang="en-US" baseline="0" dirty="0" smtClean="0"/>
                        <a:t> 5</a:t>
                      </a:r>
                      <a:endParaRPr lang="en-US" dirty="0"/>
                    </a:p>
                  </a:txBody>
                  <a:tcPr/>
                </a:tc>
                <a:tc>
                  <a:txBody>
                    <a:bodyPr/>
                    <a:lstStyle/>
                    <a:p>
                      <a:r>
                        <a:rPr lang="en-US" dirty="0" smtClean="0"/>
                        <a:t>PEEP 5</a:t>
                      </a:r>
                      <a:endParaRPr lang="en-US" dirty="0"/>
                    </a:p>
                  </a:txBody>
                  <a:tcPr/>
                </a:tc>
                <a:tc>
                  <a:txBody>
                    <a:bodyPr/>
                    <a:lstStyle/>
                    <a:p>
                      <a:r>
                        <a:rPr lang="en-US" dirty="0" smtClean="0"/>
                        <a:t>PEEP 5</a:t>
                      </a:r>
                      <a:endParaRPr lang="en-US" dirty="0"/>
                    </a:p>
                  </a:txBody>
                  <a:tcPr/>
                </a:tc>
                <a:tc>
                  <a:txBody>
                    <a:bodyPr/>
                    <a:lstStyle/>
                    <a:p>
                      <a:r>
                        <a:rPr lang="en-US" dirty="0" smtClean="0"/>
                        <a:t>PEEP 8</a:t>
                      </a:r>
                      <a:endParaRPr lang="en-US" dirty="0"/>
                    </a:p>
                  </a:txBody>
                  <a:tcPr/>
                </a:tc>
                <a:tc>
                  <a:txBody>
                    <a:bodyPr/>
                    <a:lstStyle/>
                    <a:p>
                      <a:r>
                        <a:rPr lang="en-US" dirty="0" smtClean="0"/>
                        <a:t>PEEP 9 </a:t>
                      </a:r>
                    </a:p>
                  </a:txBody>
                  <a:tcPr/>
                </a:tc>
                <a:extLst>
                  <a:ext uri="{0D108BD9-81ED-4DB2-BD59-A6C34878D82A}">
                    <a16:rowId xmlns:a16="http://schemas.microsoft.com/office/drawing/2014/main" val="2172256071"/>
                  </a:ext>
                </a:extLst>
              </a:tr>
              <a:tr h="894715">
                <a:tc>
                  <a:txBody>
                    <a:bodyPr/>
                    <a:lstStyle/>
                    <a:p>
                      <a:r>
                        <a:rPr lang="en-US" dirty="0" smtClean="0"/>
                        <a:t>FIO</a:t>
                      </a:r>
                      <a:r>
                        <a:rPr lang="en-US" baseline="-25000" dirty="0" smtClean="0"/>
                        <a:t>2</a:t>
                      </a:r>
                      <a:r>
                        <a:rPr lang="en-US" dirty="0" smtClean="0"/>
                        <a:t> 0.25</a:t>
                      </a:r>
                      <a:endParaRPr lang="en-US" dirty="0"/>
                    </a:p>
                  </a:txBody>
                  <a:tcPr/>
                </a:tc>
                <a:tc>
                  <a:txBody>
                    <a:bodyPr/>
                    <a:lstStyle/>
                    <a:p>
                      <a:r>
                        <a:rPr lang="en-US" dirty="0" smtClean="0"/>
                        <a:t>0.25</a:t>
                      </a:r>
                      <a:endParaRPr lang="en-US" dirty="0"/>
                    </a:p>
                  </a:txBody>
                  <a:tcPr/>
                </a:tc>
                <a:tc>
                  <a:txBody>
                    <a:bodyPr/>
                    <a:lstStyle/>
                    <a:p>
                      <a:r>
                        <a:rPr lang="en-US" dirty="0" smtClean="0"/>
                        <a:t>0.25</a:t>
                      </a:r>
                      <a:endParaRPr lang="en-US" dirty="0"/>
                    </a:p>
                  </a:txBody>
                  <a:tcPr/>
                </a:tc>
                <a:tc>
                  <a:txBody>
                    <a:bodyPr/>
                    <a:lstStyle/>
                    <a:p>
                      <a:r>
                        <a:rPr lang="en-US" dirty="0" smtClean="0"/>
                        <a:t>0.55</a:t>
                      </a:r>
                      <a:endParaRPr lang="en-US" dirty="0"/>
                    </a:p>
                  </a:txBody>
                  <a:tcPr/>
                </a:tc>
                <a:tc>
                  <a:txBody>
                    <a:bodyPr/>
                    <a:lstStyle/>
                    <a:p>
                      <a:r>
                        <a:rPr lang="en-US" dirty="0" smtClean="0"/>
                        <a:t>0.65</a:t>
                      </a:r>
                      <a:endParaRPr lang="en-US" dirty="0"/>
                    </a:p>
                  </a:txBody>
                  <a:tcPr/>
                </a:tc>
                <a:extLst>
                  <a:ext uri="{0D108BD9-81ED-4DB2-BD59-A6C34878D82A}">
                    <a16:rowId xmlns:a16="http://schemas.microsoft.com/office/drawing/2014/main" val="2946699942"/>
                  </a:ext>
                </a:extLst>
              </a:tr>
              <a:tr h="894715">
                <a:tc>
                  <a:txBody>
                    <a:bodyPr/>
                    <a:lstStyle/>
                    <a:p>
                      <a:r>
                        <a:rPr lang="en-US" dirty="0" smtClean="0"/>
                        <a:t>PEEP 5</a:t>
                      </a:r>
                    </a:p>
                    <a:p>
                      <a:r>
                        <a:rPr lang="en-US" dirty="0" smtClean="0"/>
                        <a:t>FIO</a:t>
                      </a:r>
                      <a:r>
                        <a:rPr lang="en-US" baseline="-25000" dirty="0" smtClean="0"/>
                        <a:t>2</a:t>
                      </a:r>
                      <a:r>
                        <a:rPr lang="en-US" dirty="0" smtClean="0"/>
                        <a:t> 0.60</a:t>
                      </a:r>
                      <a:endParaRPr lang="en-US" dirty="0"/>
                    </a:p>
                  </a:txBody>
                  <a:tcPr/>
                </a:tc>
                <a:tc>
                  <a:txBody>
                    <a:bodyPr/>
                    <a:lstStyle/>
                    <a:p>
                      <a:r>
                        <a:rPr lang="en-US" dirty="0" smtClean="0"/>
                        <a:t>PEEP 5</a:t>
                      </a:r>
                    </a:p>
                    <a:p>
                      <a:r>
                        <a:rPr lang="en-US" dirty="0" smtClean="0"/>
                        <a:t>0.60</a:t>
                      </a:r>
                      <a:endParaRPr lang="en-US" dirty="0"/>
                    </a:p>
                  </a:txBody>
                  <a:tcPr/>
                </a:tc>
                <a:tc>
                  <a:txBody>
                    <a:bodyPr/>
                    <a:lstStyle/>
                    <a:p>
                      <a:r>
                        <a:rPr lang="en-US" dirty="0" smtClean="0"/>
                        <a:t>PEEP 5</a:t>
                      </a:r>
                    </a:p>
                    <a:p>
                      <a:r>
                        <a:rPr lang="en-US" dirty="0" smtClean="0"/>
                        <a:t>0.70</a:t>
                      </a:r>
                      <a:endParaRPr lang="en-US" dirty="0"/>
                    </a:p>
                  </a:txBody>
                  <a:tcPr/>
                </a:tc>
                <a:tc>
                  <a:txBody>
                    <a:bodyPr/>
                    <a:lstStyle/>
                    <a:p>
                      <a:r>
                        <a:rPr lang="en-US" dirty="0" smtClean="0"/>
                        <a:t>PEEP 5</a:t>
                      </a:r>
                    </a:p>
                    <a:p>
                      <a:r>
                        <a:rPr lang="en-US" dirty="0" smtClean="0"/>
                        <a:t>0.70</a:t>
                      </a:r>
                      <a:endParaRPr lang="en-US" dirty="0"/>
                    </a:p>
                  </a:txBody>
                  <a:tcPr/>
                </a:tc>
                <a:tc>
                  <a:txBody>
                    <a:bodyPr/>
                    <a:lstStyle/>
                    <a:p>
                      <a:r>
                        <a:rPr lang="en-US" dirty="0" smtClean="0"/>
                        <a:t>PEEP</a:t>
                      </a:r>
                      <a:r>
                        <a:rPr lang="en-US" baseline="0" dirty="0" smtClean="0"/>
                        <a:t> 5</a:t>
                      </a:r>
                    </a:p>
                    <a:p>
                      <a:r>
                        <a:rPr lang="en-US" baseline="0" dirty="0" smtClean="0"/>
                        <a:t>0.75</a:t>
                      </a:r>
                      <a:endParaRPr lang="en-US" dirty="0"/>
                    </a:p>
                  </a:txBody>
                  <a:tcPr/>
                </a:tc>
                <a:extLst>
                  <a:ext uri="{0D108BD9-81ED-4DB2-BD59-A6C34878D82A}">
                    <a16:rowId xmlns:a16="http://schemas.microsoft.com/office/drawing/2014/main" val="3900951757"/>
                  </a:ext>
                </a:extLst>
              </a:tr>
              <a:tr h="894715">
                <a:tc>
                  <a:txBody>
                    <a:bodyPr/>
                    <a:lstStyle/>
                    <a:p>
                      <a:r>
                        <a:rPr lang="en-US" dirty="0" smtClean="0"/>
                        <a:t>PEEP 5</a:t>
                      </a:r>
                      <a:endParaRPr lang="en-US" dirty="0"/>
                    </a:p>
                  </a:txBody>
                  <a:tcPr/>
                </a:tc>
                <a:tc>
                  <a:txBody>
                    <a:bodyPr/>
                    <a:lstStyle/>
                    <a:p>
                      <a:r>
                        <a:rPr lang="en-US" dirty="0" smtClean="0"/>
                        <a:t>PEEP 8</a:t>
                      </a:r>
                      <a:endParaRPr lang="en-US" dirty="0"/>
                    </a:p>
                  </a:txBody>
                  <a:tcPr/>
                </a:tc>
                <a:tc>
                  <a:txBody>
                    <a:bodyPr/>
                    <a:lstStyle/>
                    <a:p>
                      <a:r>
                        <a:rPr lang="en-US" dirty="0" smtClean="0"/>
                        <a:t>PEEP 7</a:t>
                      </a:r>
                      <a:endParaRPr lang="en-US" dirty="0"/>
                    </a:p>
                  </a:txBody>
                  <a:tcPr/>
                </a:tc>
                <a:tc>
                  <a:txBody>
                    <a:bodyPr/>
                    <a:lstStyle/>
                    <a:p>
                      <a:r>
                        <a:rPr lang="en-US" dirty="0" smtClean="0"/>
                        <a:t>PEEP 8</a:t>
                      </a:r>
                      <a:endParaRPr lang="en-US" dirty="0"/>
                    </a:p>
                  </a:txBody>
                  <a:tcPr/>
                </a:tc>
                <a:tc>
                  <a:txBody>
                    <a:bodyPr/>
                    <a:lstStyle/>
                    <a:p>
                      <a:r>
                        <a:rPr lang="en-US" dirty="0" smtClean="0"/>
                        <a:t>PEEP 8</a:t>
                      </a:r>
                      <a:endParaRPr lang="en-US" dirty="0"/>
                    </a:p>
                  </a:txBody>
                  <a:tcPr/>
                </a:tc>
                <a:extLst>
                  <a:ext uri="{0D108BD9-81ED-4DB2-BD59-A6C34878D82A}">
                    <a16:rowId xmlns:a16="http://schemas.microsoft.com/office/drawing/2014/main" val="3979057799"/>
                  </a:ext>
                </a:extLst>
              </a:tr>
            </a:tbl>
          </a:graphicData>
        </a:graphic>
      </p:graphicFrame>
    </p:spTree>
    <p:extLst>
      <p:ext uri="{BB962C8B-B14F-4D97-AF65-F5344CB8AC3E}">
        <p14:creationId xmlns:p14="http://schemas.microsoft.com/office/powerpoint/2010/main" val="1031474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defTabSz="914400" rtl="0" eaLnBrk="1" latinLnBrk="0" hangingPunct="1">
              <a:lnSpc>
                <a:spcPct val="90000"/>
              </a:lnSpc>
              <a:spcBef>
                <a:spcPct val="0"/>
              </a:spcBef>
              <a:buNone/>
            </a:pPr>
            <a:r>
              <a:rPr lang="en-US" sz="4800" kern="1200" dirty="0" smtClean="0">
                <a:solidFill>
                  <a:schemeClr val="tx1"/>
                </a:solidFill>
                <a:effectLst/>
                <a:latin typeface="+mj-lt"/>
                <a:ea typeface="+mj-ea"/>
                <a:cs typeface="+mj-cs"/>
              </a:rPr>
              <a:t>Infection-related Ventilator-associated Complication (IVAC)</a:t>
            </a:r>
          </a:p>
        </p:txBody>
      </p:sp>
      <p:sp>
        <p:nvSpPr>
          <p:cNvPr id="3" name="Content Placeholder 2"/>
          <p:cNvSpPr>
            <a:spLocks noGrp="1"/>
          </p:cNvSpPr>
          <p:nvPr>
            <p:ph idx="1"/>
          </p:nvPr>
        </p:nvSpPr>
        <p:spPr/>
        <p:txBody>
          <a:bodyPr>
            <a:normAutofit/>
          </a:bodyPr>
          <a:lstStyle/>
          <a:p>
            <a:r>
              <a:rPr lang="en-US" dirty="0" smtClean="0"/>
              <a:t>MEETS VAC</a:t>
            </a:r>
          </a:p>
          <a:p>
            <a:r>
              <a:rPr lang="en-US" dirty="0" smtClean="0"/>
              <a:t>On or after day 3 within 2 days before or after the date of event in VAC</a:t>
            </a:r>
          </a:p>
          <a:p>
            <a:pPr lvl="1"/>
            <a:r>
              <a:rPr lang="en-US" dirty="0" smtClean="0"/>
              <a:t>Temp greater than 38 degrees or less than 36 degrees (</a:t>
            </a:r>
            <a:r>
              <a:rPr lang="en-US" dirty="0" err="1" smtClean="0"/>
              <a:t>Celcius</a:t>
            </a:r>
            <a:r>
              <a:rPr lang="en-US" dirty="0" smtClean="0"/>
              <a:t>)   </a:t>
            </a:r>
            <a:r>
              <a:rPr lang="en-US" b="1" dirty="0" smtClean="0"/>
              <a:t>OR</a:t>
            </a:r>
          </a:p>
          <a:p>
            <a:pPr lvl="1"/>
            <a:r>
              <a:rPr lang="en-US" dirty="0" smtClean="0"/>
              <a:t>WBC </a:t>
            </a:r>
            <a:r>
              <a:rPr lang="en-US" u="sng" dirty="0" smtClean="0"/>
              <a:t>&gt;</a:t>
            </a:r>
            <a:r>
              <a:rPr lang="en-US" dirty="0" smtClean="0"/>
              <a:t>12,000 cm/mm3 or </a:t>
            </a:r>
            <a:r>
              <a:rPr lang="en-US" u="sng" dirty="0" smtClean="0"/>
              <a:t>&lt;</a:t>
            </a:r>
            <a:r>
              <a:rPr lang="en-US" dirty="0" smtClean="0"/>
              <a:t>4,000 cm/mm3</a:t>
            </a:r>
          </a:p>
          <a:p>
            <a:pPr marL="457200" lvl="1" indent="0">
              <a:buNone/>
            </a:pPr>
            <a:endParaRPr lang="en-US" dirty="0"/>
          </a:p>
          <a:p>
            <a:pPr marL="457200" lvl="1" indent="0">
              <a:buNone/>
            </a:pPr>
            <a:r>
              <a:rPr lang="en-US" dirty="0" smtClean="0"/>
              <a:t>AND</a:t>
            </a:r>
          </a:p>
          <a:p>
            <a:pPr marL="457200" lvl="1" indent="0">
              <a:buNone/>
            </a:pPr>
            <a:endParaRPr lang="en-US" dirty="0" smtClean="0"/>
          </a:p>
          <a:p>
            <a:pPr lvl="1"/>
            <a:r>
              <a:rPr lang="en-US" dirty="0" smtClean="0"/>
              <a:t>New Qualifying microbial agent is started and continued for </a:t>
            </a:r>
            <a:r>
              <a:rPr lang="en-US" u="sng" dirty="0" smtClean="0"/>
              <a:t>&gt;</a:t>
            </a:r>
            <a:r>
              <a:rPr lang="en-US" dirty="0" smtClean="0"/>
              <a:t> 4 qualifying Antimicrobial days</a:t>
            </a:r>
          </a:p>
          <a:p>
            <a:pPr marL="457200" lvl="1" indent="0">
              <a:buNone/>
            </a:pPr>
            <a:endParaRPr lang="en-US" dirty="0" smtClean="0"/>
          </a:p>
        </p:txBody>
      </p:sp>
      <p:pic>
        <p:nvPicPr>
          <p:cNvPr id="4" name="Picture 3"/>
          <p:cNvPicPr>
            <a:picLocks noChangeAspect="1"/>
          </p:cNvPicPr>
          <p:nvPr/>
        </p:nvPicPr>
        <p:blipFill>
          <a:blip r:embed="rId2"/>
          <a:stretch>
            <a:fillRect/>
          </a:stretch>
        </p:blipFill>
        <p:spPr>
          <a:xfrm>
            <a:off x="11036300" y="620055"/>
            <a:ext cx="1024182" cy="815702"/>
          </a:xfrm>
          <a:prstGeom prst="rect">
            <a:avLst/>
          </a:prstGeom>
        </p:spPr>
      </p:pic>
    </p:spTree>
    <p:extLst>
      <p:ext uri="{BB962C8B-B14F-4D97-AF65-F5344CB8AC3E}">
        <p14:creationId xmlns:p14="http://schemas.microsoft.com/office/powerpoint/2010/main" val="893630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IVAC or Not?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95746573"/>
              </p:ext>
            </p:extLst>
          </p:nvPr>
        </p:nvGraphicFramePr>
        <p:xfrm>
          <a:off x="838200" y="1690689"/>
          <a:ext cx="10515603" cy="4688626"/>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2951287017"/>
                    </a:ext>
                  </a:extLst>
                </a:gridCol>
                <a:gridCol w="1502229">
                  <a:extLst>
                    <a:ext uri="{9D8B030D-6E8A-4147-A177-3AD203B41FA5}">
                      <a16:colId xmlns:a16="http://schemas.microsoft.com/office/drawing/2014/main" val="731253132"/>
                    </a:ext>
                  </a:extLst>
                </a:gridCol>
                <a:gridCol w="1502229">
                  <a:extLst>
                    <a:ext uri="{9D8B030D-6E8A-4147-A177-3AD203B41FA5}">
                      <a16:colId xmlns:a16="http://schemas.microsoft.com/office/drawing/2014/main" val="2294966410"/>
                    </a:ext>
                  </a:extLst>
                </a:gridCol>
                <a:gridCol w="1502229">
                  <a:extLst>
                    <a:ext uri="{9D8B030D-6E8A-4147-A177-3AD203B41FA5}">
                      <a16:colId xmlns:a16="http://schemas.microsoft.com/office/drawing/2014/main" val="3851540798"/>
                    </a:ext>
                  </a:extLst>
                </a:gridCol>
                <a:gridCol w="1502229">
                  <a:extLst>
                    <a:ext uri="{9D8B030D-6E8A-4147-A177-3AD203B41FA5}">
                      <a16:colId xmlns:a16="http://schemas.microsoft.com/office/drawing/2014/main" val="2189764199"/>
                    </a:ext>
                  </a:extLst>
                </a:gridCol>
                <a:gridCol w="1502229">
                  <a:extLst>
                    <a:ext uri="{9D8B030D-6E8A-4147-A177-3AD203B41FA5}">
                      <a16:colId xmlns:a16="http://schemas.microsoft.com/office/drawing/2014/main" val="1370127349"/>
                    </a:ext>
                  </a:extLst>
                </a:gridCol>
                <a:gridCol w="1502229">
                  <a:extLst>
                    <a:ext uri="{9D8B030D-6E8A-4147-A177-3AD203B41FA5}">
                      <a16:colId xmlns:a16="http://schemas.microsoft.com/office/drawing/2014/main" val="1411069378"/>
                    </a:ext>
                  </a:extLst>
                </a:gridCol>
              </a:tblGrid>
              <a:tr h="853829">
                <a:tc>
                  <a:txBody>
                    <a:bodyPr/>
                    <a:lstStyle/>
                    <a:p>
                      <a:r>
                        <a:rPr lang="en-US" dirty="0" smtClean="0"/>
                        <a:t>Day 1</a:t>
                      </a:r>
                      <a:endParaRPr lang="en-US" dirty="0"/>
                    </a:p>
                  </a:txBody>
                  <a:tcPr/>
                </a:tc>
                <a:tc>
                  <a:txBody>
                    <a:bodyPr/>
                    <a:lstStyle/>
                    <a:p>
                      <a:r>
                        <a:rPr lang="en-US" dirty="0" smtClean="0"/>
                        <a:t>Day 2</a:t>
                      </a:r>
                      <a:endParaRPr lang="en-US" dirty="0"/>
                    </a:p>
                  </a:txBody>
                  <a:tcPr/>
                </a:tc>
                <a:tc>
                  <a:txBody>
                    <a:bodyPr/>
                    <a:lstStyle/>
                    <a:p>
                      <a:r>
                        <a:rPr lang="en-US" dirty="0" smtClean="0"/>
                        <a:t>Day 3</a:t>
                      </a:r>
                    </a:p>
                    <a:p>
                      <a:r>
                        <a:rPr lang="en-US" dirty="0" smtClean="0"/>
                        <a:t>VAE Window</a:t>
                      </a:r>
                      <a:endParaRPr lang="en-US" dirty="0"/>
                    </a:p>
                  </a:txBody>
                  <a:tcPr/>
                </a:tc>
                <a:tc>
                  <a:txBody>
                    <a:bodyPr/>
                    <a:lstStyle/>
                    <a:p>
                      <a:r>
                        <a:rPr lang="en-US" dirty="0" smtClean="0"/>
                        <a:t>Day 4</a:t>
                      </a:r>
                    </a:p>
                    <a:p>
                      <a:r>
                        <a:rPr lang="en-US" dirty="0" smtClean="0"/>
                        <a:t>VAE Window</a:t>
                      </a:r>
                      <a:endParaRPr lang="en-US" dirty="0"/>
                    </a:p>
                  </a:txBody>
                  <a:tcPr/>
                </a:tc>
                <a:tc>
                  <a:txBody>
                    <a:bodyPr/>
                    <a:lstStyle/>
                    <a:p>
                      <a:r>
                        <a:rPr lang="en-US" dirty="0" smtClean="0"/>
                        <a:t>Day 5</a:t>
                      </a:r>
                    </a:p>
                    <a:p>
                      <a:r>
                        <a:rPr lang="en-US" dirty="0" smtClean="0"/>
                        <a:t>VAE Window</a:t>
                      </a:r>
                    </a:p>
                    <a:p>
                      <a:endParaRPr lang="en-US" dirty="0"/>
                    </a:p>
                  </a:txBody>
                  <a:tcPr/>
                </a:tc>
                <a:tc>
                  <a:txBody>
                    <a:bodyPr/>
                    <a:lstStyle/>
                    <a:p>
                      <a:r>
                        <a:rPr lang="en-US" dirty="0" smtClean="0"/>
                        <a:t>Day 6</a:t>
                      </a:r>
                    </a:p>
                    <a:p>
                      <a:r>
                        <a:rPr lang="en-US" dirty="0" smtClean="0"/>
                        <a:t>VAE Window</a:t>
                      </a:r>
                    </a:p>
                  </a:txBody>
                  <a:tcPr/>
                </a:tc>
                <a:tc>
                  <a:txBody>
                    <a:bodyPr/>
                    <a:lstStyle/>
                    <a:p>
                      <a:r>
                        <a:rPr lang="en-US" dirty="0" smtClean="0"/>
                        <a:t>Day 7</a:t>
                      </a:r>
                      <a:endParaRPr lang="en-US" dirty="0"/>
                    </a:p>
                  </a:txBody>
                  <a:tcPr/>
                </a:tc>
                <a:extLst>
                  <a:ext uri="{0D108BD9-81ED-4DB2-BD59-A6C34878D82A}">
                    <a16:rowId xmlns:a16="http://schemas.microsoft.com/office/drawing/2014/main" val="3705474649"/>
                  </a:ext>
                </a:extLst>
              </a:tr>
              <a:tr h="853829">
                <a:tc>
                  <a:txBody>
                    <a:bodyPr/>
                    <a:lstStyle/>
                    <a:p>
                      <a:r>
                        <a:rPr lang="en-US" dirty="0" smtClean="0"/>
                        <a:t>FIO</a:t>
                      </a:r>
                      <a:r>
                        <a:rPr lang="en-US" baseline="-25000" dirty="0" smtClean="0"/>
                        <a:t>2</a:t>
                      </a:r>
                      <a:r>
                        <a:rPr lang="en-US" dirty="0" smtClean="0"/>
                        <a:t> 0.25</a:t>
                      </a:r>
                    </a:p>
                  </a:txBody>
                  <a:tcPr/>
                </a:tc>
                <a:tc>
                  <a:txBody>
                    <a:bodyPr/>
                    <a:lstStyle/>
                    <a:p>
                      <a:r>
                        <a:rPr lang="en-US" dirty="0" smtClean="0"/>
                        <a:t>0.25</a:t>
                      </a:r>
                      <a:endParaRPr lang="en-US" dirty="0"/>
                    </a:p>
                  </a:txBody>
                  <a:tcPr/>
                </a:tc>
                <a:tc>
                  <a:txBody>
                    <a:bodyPr/>
                    <a:lstStyle/>
                    <a:p>
                      <a:r>
                        <a:rPr lang="en-US" dirty="0" smtClean="0"/>
                        <a:t>0.25</a:t>
                      </a:r>
                      <a:endParaRPr lang="en-US" dirty="0"/>
                    </a:p>
                  </a:txBody>
                  <a:tcPr/>
                </a:tc>
                <a:tc>
                  <a:txBody>
                    <a:bodyPr/>
                    <a:lstStyle/>
                    <a:p>
                      <a:r>
                        <a:rPr lang="en-US" dirty="0" smtClean="0"/>
                        <a:t>0.55</a:t>
                      </a:r>
                    </a:p>
                    <a:p>
                      <a:r>
                        <a:rPr lang="en-US" b="1" dirty="0" smtClean="0"/>
                        <a:t>VAC </a:t>
                      </a:r>
                    </a:p>
                    <a:p>
                      <a:r>
                        <a:rPr lang="en-US" b="1" dirty="0" smtClean="0"/>
                        <a:t>(VAE Date)</a:t>
                      </a:r>
                      <a:endParaRPr lang="en-US" b="1" dirty="0"/>
                    </a:p>
                  </a:txBody>
                  <a:tcPr/>
                </a:tc>
                <a:tc>
                  <a:txBody>
                    <a:bodyPr/>
                    <a:lstStyle/>
                    <a:p>
                      <a:r>
                        <a:rPr lang="en-US" dirty="0" smtClean="0"/>
                        <a:t>0.65</a:t>
                      </a:r>
                      <a:endParaRPr lang="en-US" dirty="0"/>
                    </a:p>
                  </a:txBody>
                  <a:tcPr/>
                </a:tc>
                <a:tc>
                  <a:txBody>
                    <a:bodyPr/>
                    <a:lstStyle/>
                    <a:p>
                      <a:r>
                        <a:rPr lang="en-US" dirty="0" smtClean="0"/>
                        <a:t>0.35</a:t>
                      </a:r>
                      <a:endParaRPr lang="en-US" dirty="0"/>
                    </a:p>
                  </a:txBody>
                  <a:tcPr/>
                </a:tc>
                <a:tc>
                  <a:txBody>
                    <a:bodyPr/>
                    <a:lstStyle/>
                    <a:p>
                      <a:r>
                        <a:rPr lang="en-US" dirty="0" smtClean="0"/>
                        <a:t>0.35</a:t>
                      </a:r>
                      <a:endParaRPr lang="en-US" dirty="0"/>
                    </a:p>
                  </a:txBody>
                  <a:tcPr/>
                </a:tc>
                <a:extLst>
                  <a:ext uri="{0D108BD9-81ED-4DB2-BD59-A6C34878D82A}">
                    <a16:rowId xmlns:a16="http://schemas.microsoft.com/office/drawing/2014/main" val="1897200484"/>
                  </a:ext>
                </a:extLst>
              </a:tr>
              <a:tr h="835448">
                <a:tc>
                  <a:txBody>
                    <a:bodyPr/>
                    <a:lstStyle/>
                    <a:p>
                      <a:r>
                        <a:rPr lang="en-US" dirty="0" err="1" smtClean="0"/>
                        <a:t>T</a:t>
                      </a:r>
                      <a:r>
                        <a:rPr lang="en-US" baseline="0" dirty="0" err="1" smtClean="0"/>
                        <a:t>Max</a:t>
                      </a:r>
                      <a:r>
                        <a:rPr lang="en-US" baseline="0" dirty="0" smtClean="0"/>
                        <a:t> 101</a:t>
                      </a:r>
                    </a:p>
                  </a:txBody>
                  <a:tcPr/>
                </a:tc>
                <a:tc>
                  <a:txBody>
                    <a:bodyPr/>
                    <a:lstStyle/>
                    <a:p>
                      <a:r>
                        <a:rPr lang="en-US" dirty="0" smtClean="0"/>
                        <a:t>100.4</a:t>
                      </a:r>
                      <a:endParaRPr lang="en-US" dirty="0"/>
                    </a:p>
                  </a:txBody>
                  <a:tcPr/>
                </a:tc>
                <a:tc>
                  <a:txBody>
                    <a:bodyPr/>
                    <a:lstStyle/>
                    <a:p>
                      <a:r>
                        <a:rPr lang="en-US" dirty="0" smtClean="0"/>
                        <a:t>100.3</a:t>
                      </a:r>
                      <a:endParaRPr lang="en-US" dirty="0"/>
                    </a:p>
                  </a:txBody>
                  <a:tcPr/>
                </a:tc>
                <a:tc>
                  <a:txBody>
                    <a:bodyPr/>
                    <a:lstStyle/>
                    <a:p>
                      <a:r>
                        <a:rPr lang="en-US" dirty="0" smtClean="0"/>
                        <a:t>100</a:t>
                      </a:r>
                      <a:endParaRPr lang="en-US" dirty="0"/>
                    </a:p>
                  </a:txBody>
                  <a:tcPr/>
                </a:tc>
                <a:tc>
                  <a:txBody>
                    <a:bodyPr/>
                    <a:lstStyle/>
                    <a:p>
                      <a:r>
                        <a:rPr lang="en-US" dirty="0" smtClean="0"/>
                        <a:t>99.8</a:t>
                      </a:r>
                      <a:endParaRPr lang="en-US" dirty="0"/>
                    </a:p>
                  </a:txBody>
                  <a:tcPr/>
                </a:tc>
                <a:tc>
                  <a:txBody>
                    <a:bodyPr/>
                    <a:lstStyle/>
                    <a:p>
                      <a:r>
                        <a:rPr lang="en-US" dirty="0" smtClean="0"/>
                        <a:t>99.9</a:t>
                      </a:r>
                      <a:endParaRPr lang="en-US" dirty="0"/>
                    </a:p>
                  </a:txBody>
                  <a:tcPr/>
                </a:tc>
                <a:tc>
                  <a:txBody>
                    <a:bodyPr/>
                    <a:lstStyle/>
                    <a:p>
                      <a:r>
                        <a:rPr lang="en-US" dirty="0" smtClean="0"/>
                        <a:t>101</a:t>
                      </a:r>
                      <a:endParaRPr lang="en-US" dirty="0"/>
                    </a:p>
                  </a:txBody>
                  <a:tcPr/>
                </a:tc>
                <a:extLst>
                  <a:ext uri="{0D108BD9-81ED-4DB2-BD59-A6C34878D82A}">
                    <a16:rowId xmlns:a16="http://schemas.microsoft.com/office/drawing/2014/main" val="2620793965"/>
                  </a:ext>
                </a:extLst>
              </a:tr>
              <a:tr h="853829">
                <a:tc>
                  <a:txBody>
                    <a:bodyPr/>
                    <a:lstStyle/>
                    <a:p>
                      <a:r>
                        <a:rPr lang="en-US" dirty="0" smtClean="0"/>
                        <a:t>WBC 13.1</a:t>
                      </a:r>
                      <a:endParaRPr lang="en-US" dirty="0"/>
                    </a:p>
                  </a:txBody>
                  <a:tcPr/>
                </a:tc>
                <a:tc>
                  <a:txBody>
                    <a:bodyPr/>
                    <a:lstStyle/>
                    <a:p>
                      <a:endParaRPr lang="en-US" dirty="0"/>
                    </a:p>
                  </a:txBody>
                  <a:tcPr/>
                </a:tc>
                <a:tc>
                  <a:txBody>
                    <a:bodyPr/>
                    <a:lstStyle/>
                    <a:p>
                      <a:r>
                        <a:rPr lang="en-US" dirty="0" smtClean="0"/>
                        <a:t>14.0 </a:t>
                      </a:r>
                    </a:p>
                    <a:p>
                      <a:r>
                        <a:rPr lang="en-US" dirty="0" smtClean="0"/>
                        <a:t>(Yes)</a:t>
                      </a:r>
                    </a:p>
                  </a:txBody>
                  <a:tcPr/>
                </a:tc>
                <a:tc>
                  <a:txBody>
                    <a:bodyPr/>
                    <a:lstStyle/>
                    <a:p>
                      <a:endParaRPr lang="en-US" dirty="0"/>
                    </a:p>
                  </a:txBody>
                  <a:tcPr/>
                </a:tc>
                <a:tc>
                  <a:txBody>
                    <a:bodyPr/>
                    <a:lstStyle/>
                    <a:p>
                      <a:r>
                        <a:rPr lang="en-US" dirty="0" smtClean="0"/>
                        <a:t>12.5</a:t>
                      </a:r>
                    </a:p>
                    <a:p>
                      <a:r>
                        <a:rPr lang="en-US" dirty="0" smtClean="0"/>
                        <a:t>(Yes)</a:t>
                      </a:r>
                    </a:p>
                    <a:p>
                      <a:endParaRPr lang="en-US" dirty="0"/>
                    </a:p>
                  </a:txBody>
                  <a:tcPr/>
                </a:tc>
                <a:tc>
                  <a:txBody>
                    <a:bodyPr/>
                    <a:lstStyle/>
                    <a:p>
                      <a:endParaRPr lang="en-US" dirty="0"/>
                    </a:p>
                  </a:txBody>
                  <a:tcPr/>
                </a:tc>
                <a:tc>
                  <a:txBody>
                    <a:bodyPr/>
                    <a:lstStyle/>
                    <a:p>
                      <a:r>
                        <a:rPr lang="en-US" dirty="0" smtClean="0"/>
                        <a:t>14.1</a:t>
                      </a:r>
                      <a:endParaRPr lang="en-US" dirty="0"/>
                    </a:p>
                  </a:txBody>
                  <a:tcPr/>
                </a:tc>
                <a:extLst>
                  <a:ext uri="{0D108BD9-81ED-4DB2-BD59-A6C34878D82A}">
                    <a16:rowId xmlns:a16="http://schemas.microsoft.com/office/drawing/2014/main" val="2961628742"/>
                  </a:ext>
                </a:extLst>
              </a:tr>
              <a:tr h="1109978">
                <a:tc>
                  <a:txBody>
                    <a:bodyPr/>
                    <a:lstStyle/>
                    <a:p>
                      <a:r>
                        <a:rPr lang="en-US" dirty="0" smtClean="0"/>
                        <a:t>Antibiotics: </a:t>
                      </a:r>
                      <a:r>
                        <a:rPr lang="en-US" dirty="0" err="1" smtClean="0"/>
                        <a:t>Vanco</a:t>
                      </a:r>
                      <a:r>
                        <a:rPr lang="en-US" dirty="0" smtClean="0"/>
                        <a:t> (IV)</a:t>
                      </a:r>
                      <a:endParaRPr lang="en-US" dirty="0"/>
                    </a:p>
                  </a:txBody>
                  <a:tcPr/>
                </a:tc>
                <a:tc>
                  <a:txBody>
                    <a:bodyPr/>
                    <a:lstStyle/>
                    <a:p>
                      <a:r>
                        <a:rPr lang="en-US" dirty="0" err="1" smtClean="0"/>
                        <a:t>Vanco</a:t>
                      </a:r>
                      <a:endParaRPr lang="en-US" dirty="0"/>
                    </a:p>
                  </a:txBody>
                  <a:tcPr/>
                </a:tc>
                <a:tc>
                  <a:txBody>
                    <a:bodyPr/>
                    <a:lstStyle/>
                    <a:p>
                      <a:r>
                        <a:rPr lang="en-US" dirty="0" smtClean="0"/>
                        <a:t>Levaquin </a:t>
                      </a:r>
                    </a:p>
                    <a:p>
                      <a:r>
                        <a:rPr lang="en-US" dirty="0" smtClean="0"/>
                        <a:t>QD 1</a:t>
                      </a:r>
                      <a:endParaRPr lang="en-US" dirty="0"/>
                    </a:p>
                  </a:txBody>
                  <a:tcPr/>
                </a:tc>
                <a:tc>
                  <a:txBody>
                    <a:bodyPr/>
                    <a:lstStyle/>
                    <a:p>
                      <a:r>
                        <a:rPr lang="en-US" dirty="0" smtClean="0"/>
                        <a:t>Levaquin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QD 2</a:t>
                      </a:r>
                    </a:p>
                    <a:p>
                      <a:endParaRPr lang="en-US" dirty="0"/>
                    </a:p>
                  </a:txBody>
                  <a:tcPr/>
                </a:tc>
                <a:tc>
                  <a:txBody>
                    <a:bodyPr/>
                    <a:lstStyle/>
                    <a:p>
                      <a:r>
                        <a:rPr lang="en-US" dirty="0" smtClean="0"/>
                        <a:t>Levaquin Ceftriaxone QD 3</a:t>
                      </a:r>
                      <a:endParaRPr lang="en-US" dirty="0"/>
                    </a:p>
                  </a:txBody>
                  <a:tcPr/>
                </a:tc>
                <a:tc>
                  <a:txBody>
                    <a:bodyPr/>
                    <a:lstStyle/>
                    <a:p>
                      <a:r>
                        <a:rPr lang="en-US" dirty="0" smtClean="0"/>
                        <a:t>Ceftriaxone QD 4</a:t>
                      </a:r>
                    </a:p>
                    <a:p>
                      <a:endParaRPr lang="en-US" dirty="0"/>
                    </a:p>
                  </a:txBody>
                  <a:tcPr/>
                </a:tc>
                <a:tc>
                  <a:txBody>
                    <a:bodyPr/>
                    <a:lstStyle/>
                    <a:p>
                      <a:r>
                        <a:rPr lang="en-US" dirty="0" smtClean="0"/>
                        <a:t>Ceftriaxone</a:t>
                      </a:r>
                      <a:endParaRPr lang="en-US" dirty="0"/>
                    </a:p>
                  </a:txBody>
                  <a:tcPr/>
                </a:tc>
                <a:extLst>
                  <a:ext uri="{0D108BD9-81ED-4DB2-BD59-A6C34878D82A}">
                    <a16:rowId xmlns:a16="http://schemas.microsoft.com/office/drawing/2014/main" val="631328262"/>
                  </a:ext>
                </a:extLst>
              </a:tr>
            </a:tbl>
          </a:graphicData>
        </a:graphic>
      </p:graphicFrame>
    </p:spTree>
    <p:extLst>
      <p:ext uri="{BB962C8B-B14F-4D97-AF65-F5344CB8AC3E}">
        <p14:creationId xmlns:p14="http://schemas.microsoft.com/office/powerpoint/2010/main" val="2679283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4763</TotalTime>
  <Words>3253</Words>
  <Application>Microsoft Office PowerPoint</Application>
  <PresentationFormat>Widescreen</PresentationFormat>
  <Paragraphs>530</Paragraphs>
  <Slides>41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Corbel</vt:lpstr>
      <vt:lpstr>Courier New</vt:lpstr>
      <vt:lpstr>Times New Roman</vt:lpstr>
      <vt:lpstr>Wingdings</vt:lpstr>
      <vt:lpstr>Office Theme</vt:lpstr>
      <vt:lpstr>Ventilator Associated Pneumonia Events: Surveillance versus Treatment</vt:lpstr>
      <vt:lpstr>Objectives:</vt:lpstr>
      <vt:lpstr>The Results are in…..</vt:lpstr>
      <vt:lpstr>What about Nevada???</vt:lpstr>
      <vt:lpstr>Hospital Acquired</vt:lpstr>
      <vt:lpstr>Ventilator-associated Condition  (VAC)</vt:lpstr>
      <vt:lpstr>Examples-VAC or Not?</vt:lpstr>
      <vt:lpstr>Infection-related Ventilator-associated Complication (IVAC)</vt:lpstr>
      <vt:lpstr>Examples- IVAC or Not?</vt:lpstr>
      <vt:lpstr>Possible Ventilator-associated Pneumonia</vt:lpstr>
      <vt:lpstr>Examples-PVAP or Not?</vt:lpstr>
      <vt:lpstr>Adult Non-ventilator associated:  PNU1, PNU2, PNU3</vt:lpstr>
      <vt:lpstr>Adult Non-ventilator associated: PNU2</vt:lpstr>
      <vt:lpstr>Adult Non-ventilator associated: PNU3</vt:lpstr>
      <vt:lpstr>Peds VAE</vt:lpstr>
      <vt:lpstr>Examples</vt:lpstr>
      <vt:lpstr>Cause of Ventilator-Associated Pneumonia</vt:lpstr>
      <vt:lpstr>Non-ventilator associated pneumonia</vt:lpstr>
      <vt:lpstr>Let’s get clinical!</vt:lpstr>
      <vt:lpstr>Prevention Strategies</vt:lpstr>
      <vt:lpstr>What about the bugs?</vt:lpstr>
      <vt:lpstr>Patient Self-Prevention!</vt:lpstr>
      <vt:lpstr>Pneumonia happens..What do we do?  We treat which causes…..</vt:lpstr>
      <vt:lpstr>Follow the guidelines</vt:lpstr>
      <vt:lpstr>Risk Factors</vt:lpstr>
      <vt:lpstr>Preventing Ventilator Associated Pneumonia </vt:lpstr>
      <vt:lpstr>Prevention in Long Term Care Facilities</vt:lpstr>
      <vt:lpstr>Treatments in ED</vt:lpstr>
      <vt:lpstr>PowerPoint Presentation</vt:lpstr>
      <vt:lpstr>Community-acquired pneumonia: Empiric antibiotic selection for adults admitted to the general medical ward* </vt:lpstr>
      <vt:lpstr>PowerPoint Presentation</vt:lpstr>
      <vt:lpstr>PowerPoint Presentation</vt:lpstr>
      <vt:lpstr>PowerPoint Presentation</vt:lpstr>
      <vt:lpstr>PowerPoint Presentation</vt:lpstr>
      <vt:lpstr>Treatments in LTC/Rehab</vt:lpstr>
      <vt:lpstr>Treatments in ED</vt:lpstr>
      <vt:lpstr>PowerPoint Presentation</vt:lpstr>
      <vt:lpstr>Preventing Antibiotic Resistance</vt:lpstr>
      <vt:lpstr>Nevada Antimicrobial Stewardship</vt:lpstr>
      <vt:lpstr>References</vt:lpstr>
      <vt:lpstr>References</vt:lpstr>
    </vt:vector>
  </TitlesOfParts>
  <Company>HCA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Acquired  Ventilator Associated Events</dc:title>
  <dc:creator>Sanguinet Jennifer</dc:creator>
  <cp:lastModifiedBy>Sanguinet Jennifer</cp:lastModifiedBy>
  <cp:revision>54</cp:revision>
  <dcterms:created xsi:type="dcterms:W3CDTF">2019-04-15T23:06:27Z</dcterms:created>
  <dcterms:modified xsi:type="dcterms:W3CDTF">2019-04-24T02:10:54Z</dcterms:modified>
</cp:coreProperties>
</file>